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62" r:id="rId5"/>
    <p:sldId id="263" r:id="rId6"/>
    <p:sldId id="264" r:id="rId7"/>
    <p:sldId id="276" r:id="rId8"/>
    <p:sldId id="266" r:id="rId9"/>
    <p:sldId id="267" r:id="rId10"/>
    <p:sldId id="269" r:id="rId11"/>
    <p:sldId id="270" r:id="rId12"/>
    <p:sldId id="273" r:id="rId13"/>
    <p:sldId id="272" r:id="rId14"/>
    <p:sldId id="277" r:id="rId15"/>
    <p:sldId id="275"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31" autoAdjust="0"/>
    <p:restoredTop sz="71696" autoAdjust="0"/>
  </p:normalViewPr>
  <p:slideViewPr>
    <p:cSldViewPr snapToGrid="0">
      <p:cViewPr varScale="1">
        <p:scale>
          <a:sx n="58" d="100"/>
          <a:sy n="58" d="100"/>
        </p:scale>
        <p:origin x="1925"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7-10-01T17:09:20.844"/>
    </inkml:context>
    <inkml:brush xml:id="br0">
      <inkml:brushProperty name="width" value="0.04" units="cm"/>
      <inkml:brushProperty name="height" value="0.04" units="cm"/>
      <inkml:brushProperty name="ignorePressure" value="1"/>
    </inkml:brush>
  </inkml:definitions>
  <inkml:trace contextRef="#ctx0" brushRef="#br0">3861 618</inkml:trace>
  <inkml:trace contextRef="#ctx0" brushRef="#br0" timeOffset="42552.8673">1611 919,'0'0,"0"0,0 0,0 0,-2 0,-2 0,-2 0,-6 0,-1 0,0 0,1 2,0 2,2 2,1 1,-2 1,2-1,-1 5,1 2,3 2,1 4,3 0,1 4,3-1,5-1,6 1,4-3,4-2,4-5,1-4,-2-6,-1-4,-3-5,-5-3,-1-4,-1-2,-3-3,-2-3,-7 1,-5 0,-2 1,-3 2,-2 0,-6 0,-4 4,-8 3,2 4,5 3</inkml:trace>
  <inkml:trace contextRef="#ctx0" brushRef="#br0" timeOffset="413360.0102">1580 1273,'0'0,"0"0,0 0,0 0,0 0,2 0,5 0,5 5,7 5,6 3,3 3,3 3,8 5,7 5,9 10,10 9,-33-24</inkml:trace>
  <inkml:trace contextRef="#ctx0" brushRef="#br0" timeOffset="414360.0268">2447 1857,'18'11,"87"47,4 2,1-1,-80-42</inkml:trace>
  <inkml:trace contextRef="#ctx0" brushRef="#br0" timeOffset="414361.0268">3325 2319,'9'5,"67"35,-5-1,-3 2,-5-1,-6-2,-6-5,-7-5,-5-4,-7-4,-5-6,-6-1,-5-1,-4-3,-3-2,0 0,0-1,-1-2,-1-1</inkml:trace>
  <inkml:trace contextRef="#ctx0" brushRef="#br0" timeOffset="44568.5182">4151 2703,'0'0,"0"0,0 0,0 0,0 0,-2 0,-5 0,0 0,1 3,-2 1,1 2,-1 3,1 0,-1 1,-3 5,2 4,1 3,3 2,2 3,1 0,2 0,0-1,3-3,4-2,0-5,3-2,1-4,5-3,2-3,1-5,3-3,-3-2,-1-1,-5 1,-3-2,-5-1,-2 0,-2-1,-1-1,-3-5,-4-2,-4-3,-5-2,-3 2,0 3,2 3,2 0,-2 4,-10 3,-15 3,-2 2,7 3</inkml:trace>
  <inkml:trace contextRef="#ctx0" brushRef="#br0" timeOffset="91166.5935">4312 2815,'0'0,"0"0,0 0,0 0,0 0,0 0,2-3,5-3,2-1,4-2,4 0,3 0,3-5,5-5,15-10,17-12,11-6,5-4,6-4,13-4,10 1,6-2,1-1,0 2,-2-1,-10 3,-12 4,-14 7,-9 5,-3 4,-5 4,-4 1,-6 3,-7 7,-8 5,-7 1,-5 5,-6 3,-5 4,-4 2,-3 2,-2 0,-1 1,0-1,0 1,0 0,0-1,1 0,-1 0,1 0,0 0,0 0,0-3,0 0,1-1</inkml:trace>
  <inkml:trace contextRef="#ctx0" brushRef="#br0" timeOffset="92463.488">4184 3121,'0'0,"0"0,0 0,0 0,2 2,8 7,8 8,9 8,9 6,10 8,11 12,11 7,12 6,2-1,-1 0,-1 4,2 9,4 5,1-3,-4-4,4 3,2 1,4-2,-4-2,-8-9,-13-10,-15-9,-9-6,-3-5,-3 0,-3-4,-4-1,-5-3,-5-3,-2-4,-2-4,-4-3,-1-1,-3-2,-3-3,-3-2,-1-3,-1-1,-1-1,-1 0,1-1,-1 1,1-1,-1 1,1 0,0-1</inkml:trace>
  <inkml:trace contextRef="#ctx0" brushRef="#br0" timeOffset="93541.6243">1418 1128,'0'0,"0"0,0 0,0 0,0 0,0 2,0 8,0 3,0 9,-3 8,-3 13,-10 18,-9 18,-12 17,-13 12,-12 15,-4 2,2-3,0-3,-2 2,-1-5,2-6,8-12,4-13,10-13,5-11,10-7,7-11,7-6,5-8,6-5,2-7,1-7,1-4,1-4,-1-2,0-1,-1 0,1 0</inkml:trace>
  <inkml:trace contextRef="#ctx0" brushRef="#br0" timeOffset="94244.7582">1466 854,'0'0,"0"0,0 0,0 0,0 0,0 0,0 0,0 0,-3-2,-3-5,-10-3,-12-8,-15-9,-14-8,-9-5,-6-2,-10-3,-11-2,-2 2,3 0,7 0,4 1,2 1,-2-1,5 5,7 2,7 4,8 3,9 2,8 3,6 3,5 3,4 1,3 4,6 2,1 0,3 2,3 2,3 4,1 1,2 2</inkml:trace>
  <inkml:trace contextRef="#ctx0" brushRef="#br0" timeOffset="95307.274">1546 774,'0'0,"0"0,0 0,0 0,0 0,0 0,3-3,3 0,12-9,14-10,15-7,24-6,25-6,9-4,15-6,13-1,2-1,-1 1,-2 0,-3 5,-14 6,-17 9,-20 6,-16 2,-9 6,-12 2,-7 5,-6 3,-6 4,-6 2,-6 2,-5 1,-3-1,-1 1,-2 0,-1-1</inkml:trace>
  <inkml:trace contextRef="#ctx0" brushRef="#br0" timeOffset="224191.629">509 3073,'0'0,"0"0,0 0,0 0,0 0,0 0,0 0,0 0,-3 0,-4 0,-2 0,-4 2,-2 5,-3 0,0 2,2-1,2-1,2-2,2 0,4 0,2-1,2 2,1 2,4 3,4 1,3 0,3 0,2 1,2-2,-3-3,-1-2,0-3,1-2,1 0,2-2,3-2,-1-4,0 0,-1-3,0-1,-2-5,-2-2,-1-1,-4 3,-2-2,-5 1,-4-1,-3 0,-10 4,-2 4,2 3</inkml:trace>
  <inkml:trace contextRef="#ctx0" brushRef="#br0" timeOffset="399712.5782">3425 123,'0'0,"0"0,0 0,0 0,0 0,0 0,0 0,0 0,0 0,0 0,0 0,0 0,0 0,-3 0,0 0,-4 0,-4 0,-2 0,-3 0,-2 2,3 1,1 2,3 0,4 2,3 2,1-1,5 1,1-1,3 0,5-2,2 0,5-5,3-2,0-4,-1 0,-1-4,-4-1,-3-1,-3 2,-3 2,-2 2,-3 0,-3-1,-15-3,-19-4,-3 1,6 1</inkml:trace>
  <inkml:trace contextRef="#ctx0" brushRef="#br0" timeOffset="404650.1446">3518 392,'0'0,"0"0,0 0,0 0,0 0,0 0,0 0,0 3,0 2,3 6,0 9,2 11,0 10,2 4,2 4,1 3,2 1,3 6,0 2,-2 0,1-4,-4-2,3-1,0-1,1 2,2 1,2-2,-2-1,-2-3,1-5,0-4,-1-1,-1-1,-2 0,0-2,0-1,-1-2,-1-1,-1-3,-1-3,2-5,-1-1,1-2,-2 1,0 1,2 4,2 2,0 2,-1 2,0 1,-1-1,-1-3,1-4,-1-2,1-2,-2-2,1-2,-2-1,1-2,2 1,-1-1,-2 0,0 0,0 2,0 2,0-1,1 0,-1-1,1 0,0-1,-3-1,2 1,-1 2,-1-2,-1-3</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png>
</file>

<file path=ppt/media/image2.gif>
</file>

<file path=ppt/media/image20.png>
</file>

<file path=ppt/media/image21.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B60AB2-A436-4E5D-AAB6-5C353B3510DE}" type="datetimeFigureOut">
              <a:rPr lang="en-US" smtClean="0"/>
              <a:t>10/2/2017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EE069A-084D-4820-8392-B5951ED8E0CE}" type="slidenum">
              <a:rPr lang="en-US" smtClean="0"/>
              <a:t>‹#›</a:t>
            </a:fld>
            <a:endParaRPr lang="en-US"/>
          </a:p>
        </p:txBody>
      </p:sp>
    </p:spTree>
    <p:extLst>
      <p:ext uri="{BB962C8B-B14F-4D97-AF65-F5344CB8AC3E}">
        <p14:creationId xmlns:p14="http://schemas.microsoft.com/office/powerpoint/2010/main" val="26960369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TDWG, it is an honor to be here to the second time presenting the pilot of </a:t>
            </a:r>
            <a:r>
              <a:rPr lang="en-US" dirty="0" err="1"/>
              <a:t>OpenBiodiv</a:t>
            </a:r>
            <a:r>
              <a:rPr lang="en-US" dirty="0"/>
              <a:t>. My name is Viktor Senderov and I am part of Pensoft – student of Prof. Penev – who unfortunately cannot make it due to unexpected circumstances – and part of Marie-Curie’s BIG4 International Training Network in bioinformatics of insects. </a:t>
            </a:r>
            <a:r>
              <a:rPr lang="en-US" dirty="0" err="1"/>
              <a:t>OpenBiodiv</a:t>
            </a:r>
            <a:r>
              <a:rPr lang="en-US" dirty="0"/>
              <a:t> is also brought to you via </a:t>
            </a:r>
            <a:r>
              <a:rPr lang="en-US" dirty="0" err="1"/>
              <a:t>Plazi</a:t>
            </a:r>
            <a:r>
              <a:rPr lang="en-US" dirty="0"/>
              <a:t>, the swiss based “freedom fighter” if I may say so, who have so far open-sourced more than 100,000 articles in biodiversity.</a:t>
            </a:r>
          </a:p>
        </p:txBody>
      </p:sp>
      <p:sp>
        <p:nvSpPr>
          <p:cNvPr id="4" name="Slide Number Placeholder 3"/>
          <p:cNvSpPr>
            <a:spLocks noGrp="1"/>
          </p:cNvSpPr>
          <p:nvPr>
            <p:ph type="sldNum" sz="quarter" idx="10"/>
          </p:nvPr>
        </p:nvSpPr>
        <p:spPr/>
        <p:txBody>
          <a:bodyPr/>
          <a:lstStyle/>
          <a:p>
            <a:fld id="{77EE069A-084D-4820-8392-B5951ED8E0CE}" type="slidenum">
              <a:rPr lang="en-US" smtClean="0"/>
              <a:t>1</a:t>
            </a:fld>
            <a:endParaRPr lang="en-US"/>
          </a:p>
        </p:txBody>
      </p:sp>
    </p:spTree>
    <p:extLst>
      <p:ext uri="{BB962C8B-B14F-4D97-AF65-F5344CB8AC3E}">
        <p14:creationId xmlns:p14="http://schemas.microsoft.com/office/powerpoint/2010/main" val="40717569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know want to shift the focus to the process of RDF-</a:t>
            </a:r>
            <a:r>
              <a:rPr lang="en-US" dirty="0" err="1"/>
              <a:t>ization</a:t>
            </a:r>
            <a:r>
              <a:rPr lang="en-US" dirty="0"/>
              <a:t> accomplished by our R packages. My definition of RDF-</a:t>
            </a:r>
            <a:r>
              <a:rPr lang="en-US" dirty="0" err="1"/>
              <a:t>ization</a:t>
            </a:r>
            <a:r>
              <a:rPr lang="en-US" dirty="0"/>
              <a:t> is perhaps somewhat narrower that others, as I only discuss here the lifting of information already in a semi-structured format (i.e. XML, or CSV) to RDF.</a:t>
            </a:r>
          </a:p>
          <a:p>
            <a:endParaRPr lang="en-US" dirty="0"/>
          </a:p>
          <a:p>
            <a:r>
              <a:rPr lang="en-US" dirty="0"/>
              <a:t>The process entails 4 steps: READ AND COMMENT THE STEPS</a:t>
            </a:r>
          </a:p>
        </p:txBody>
      </p:sp>
      <p:sp>
        <p:nvSpPr>
          <p:cNvPr id="4" name="Slide Number Placeholder 3"/>
          <p:cNvSpPr>
            <a:spLocks noGrp="1"/>
          </p:cNvSpPr>
          <p:nvPr>
            <p:ph type="sldNum" sz="quarter" idx="10"/>
          </p:nvPr>
        </p:nvSpPr>
        <p:spPr/>
        <p:txBody>
          <a:bodyPr/>
          <a:lstStyle/>
          <a:p>
            <a:fld id="{77EE069A-084D-4820-8392-B5951ED8E0CE}" type="slidenum">
              <a:rPr lang="en-US" smtClean="0"/>
              <a:t>10</a:t>
            </a:fld>
            <a:endParaRPr lang="en-US"/>
          </a:p>
        </p:txBody>
      </p:sp>
    </p:spTree>
    <p:extLst>
      <p:ext uri="{BB962C8B-B14F-4D97-AF65-F5344CB8AC3E}">
        <p14:creationId xmlns:p14="http://schemas.microsoft.com/office/powerpoint/2010/main" val="751522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a:t>I want to further discuss the process of Extraction (accomplished by Extractor functions in our framework).</a:t>
            </a:r>
          </a:p>
          <a:p>
            <a:pPr marL="514350" indent="-514350">
              <a:buFont typeface="+mj-lt"/>
              <a:buAutoNum type="arabicPeriod"/>
            </a:pPr>
            <a:endParaRPr lang="en-US" dirty="0"/>
          </a:p>
          <a:p>
            <a:pPr marL="514350" indent="-514350">
              <a:buFont typeface="+mj-lt"/>
              <a:buAutoNum type="arabicPeriod"/>
            </a:pPr>
            <a:r>
              <a:rPr lang="en-US" dirty="0"/>
              <a:t>XML is broken up into components (XML nodes) corresponding to parts of the paper (such as Title, Abstract, Figure, etc.)</a:t>
            </a:r>
          </a:p>
          <a:p>
            <a:pPr marL="514350" indent="-514350">
              <a:buFont typeface="+mj-lt"/>
              <a:buAutoNum type="arabicPeriod"/>
            </a:pPr>
            <a:r>
              <a:rPr lang="en-US" dirty="0"/>
              <a:t>Individual components are used to construct objects in memory corresponding to class instances in the data model</a:t>
            </a:r>
          </a:p>
          <a:p>
            <a:pPr marL="971550" lvl="1" indent="-514350">
              <a:buFont typeface="+mj-lt"/>
              <a:buAutoNum type="arabicPeriod"/>
            </a:pPr>
            <a:r>
              <a:rPr lang="en-US" dirty="0"/>
              <a:t>Atom extraction: individual atom locations (e.g. XPATH) are read to get the Literals and URI’s that will be the subjects in our triples</a:t>
            </a:r>
          </a:p>
          <a:p>
            <a:pPr marL="971550" lvl="1" indent="-514350">
              <a:buFont typeface="+mj-lt"/>
              <a:buAutoNum type="arabicPeriod"/>
            </a:pPr>
            <a:r>
              <a:rPr lang="en-US" dirty="0"/>
              <a:t>Disambiguation step: the database is queried to see if it contains an entity for the object. If yes, then its ID is returned. If no, then a new one generation</a:t>
            </a:r>
          </a:p>
          <a:p>
            <a:pPr marL="971550" lvl="1" indent="-514350">
              <a:buFont typeface="+mj-lt"/>
              <a:buAutoNum type="arabicPeriod"/>
            </a:pPr>
            <a:endParaRPr lang="en-US" dirty="0"/>
          </a:p>
          <a:p>
            <a:pPr marL="971550" lvl="1" indent="-514350">
              <a:buFont typeface="+mj-lt"/>
              <a:buAutoNum type="arabicPeriod"/>
            </a:pPr>
            <a:endParaRPr lang="en-US" dirty="0"/>
          </a:p>
          <a:p>
            <a:pPr marL="514350" lvl="0" indent="-514350">
              <a:buFont typeface="+mj-lt"/>
              <a:buAutoNum type="arabicPeriod"/>
            </a:pPr>
            <a:r>
              <a:rPr lang="en-US" dirty="0"/>
              <a:t>RDF-</a:t>
            </a:r>
            <a:r>
              <a:rPr lang="en-US" dirty="0" err="1"/>
              <a:t>ization</a:t>
            </a:r>
            <a:r>
              <a:rPr lang="en-US" dirty="0"/>
              <a:t> step: the objects are represented as RDF</a:t>
            </a:r>
          </a:p>
          <a:p>
            <a:pPr marL="971550" lvl="1" indent="-514350">
              <a:buFont typeface="+mj-lt"/>
              <a:buAutoNum type="arabicPeriod"/>
            </a:pPr>
            <a:r>
              <a:rPr lang="en-US" dirty="0"/>
              <a:t>There are functions that know how to convert </a:t>
            </a:r>
            <a:r>
              <a:rPr lang="en-US" dirty="0" err="1"/>
              <a:t>indidual</a:t>
            </a:r>
            <a:r>
              <a:rPr lang="en-US" dirty="0"/>
              <a:t> objects to RDF</a:t>
            </a:r>
          </a:p>
          <a:p>
            <a:pPr marL="971550" lvl="1" indent="-514350">
              <a:buFont typeface="+mj-lt"/>
              <a:buAutoNum type="arabicPeriod"/>
            </a:pPr>
            <a:r>
              <a:rPr lang="en-US" dirty="0"/>
              <a:t>On top of that, the extractors now how to link them together.</a:t>
            </a:r>
          </a:p>
          <a:p>
            <a:pPr marL="971550" lvl="1" indent="-514350">
              <a:buFont typeface="+mj-lt"/>
              <a:buAutoNum type="arabicPeriod"/>
            </a:pPr>
            <a:endParaRPr lang="en-US" dirty="0"/>
          </a:p>
          <a:p>
            <a:pPr marL="0" lvl="0" indent="0">
              <a:buFont typeface="+mj-lt"/>
              <a:buNone/>
            </a:pPr>
            <a:r>
              <a:rPr lang="en-US" dirty="0"/>
              <a:t>It is important to note here that one component may create several objects. E.g. a </a:t>
            </a:r>
            <a:r>
              <a:rPr lang="en-US" dirty="0" err="1"/>
              <a:t>TaxonomicNameUsage</a:t>
            </a:r>
            <a:r>
              <a:rPr lang="en-US" dirty="0"/>
              <a:t> component creates both a </a:t>
            </a:r>
            <a:r>
              <a:rPr lang="en-US" dirty="0" err="1"/>
              <a:t>TaxonomicNameUsage</a:t>
            </a:r>
            <a:r>
              <a:rPr lang="en-US" dirty="0"/>
              <a:t> object and a </a:t>
            </a:r>
            <a:r>
              <a:rPr lang="en-US" dirty="0" err="1"/>
              <a:t>TaxonomicName</a:t>
            </a:r>
            <a:r>
              <a:rPr lang="en-US" dirty="0"/>
              <a:t> object. A Treatment component creates both a Treatment and a </a:t>
            </a:r>
            <a:r>
              <a:rPr lang="en-US" dirty="0" err="1"/>
              <a:t>TaxonomicConcept</a:t>
            </a:r>
            <a:r>
              <a:rPr lang="en-US" dirty="0"/>
              <a:t> object. Finally, Everything is packaged and submitted to the server.</a:t>
            </a:r>
          </a:p>
          <a:p>
            <a:endParaRPr lang="en-US" dirty="0"/>
          </a:p>
        </p:txBody>
      </p:sp>
      <p:sp>
        <p:nvSpPr>
          <p:cNvPr id="4" name="Slide Number Placeholder 3"/>
          <p:cNvSpPr>
            <a:spLocks noGrp="1"/>
          </p:cNvSpPr>
          <p:nvPr>
            <p:ph type="sldNum" sz="quarter" idx="10"/>
          </p:nvPr>
        </p:nvSpPr>
        <p:spPr/>
        <p:txBody>
          <a:bodyPr/>
          <a:lstStyle/>
          <a:p>
            <a:fld id="{77EE069A-084D-4820-8392-B5951ED8E0CE}" type="slidenum">
              <a:rPr lang="en-US" smtClean="0"/>
              <a:t>11</a:t>
            </a:fld>
            <a:endParaRPr lang="en-US"/>
          </a:p>
        </p:txBody>
      </p:sp>
    </p:spTree>
    <p:extLst>
      <p:ext uri="{BB962C8B-B14F-4D97-AF65-F5344CB8AC3E}">
        <p14:creationId xmlns:p14="http://schemas.microsoft.com/office/powerpoint/2010/main" val="29323951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Enough theoretical talk! The system is now on-line for all to test as a beta-release under openbiodiv.net!!</a:t>
            </a:r>
          </a:p>
          <a:p>
            <a:endParaRPr lang="en-US" dirty="0"/>
          </a:p>
          <a:p>
            <a:r>
              <a:rPr lang="en-US" dirty="0"/>
              <a:t>It’s main window features a semantic search interface as well access to various apps. The semantic search interface operates intuitively allowing you to browse the graph database based on the templates that we’ve created for key datatypes without the need to write SPARQL.</a:t>
            </a:r>
          </a:p>
        </p:txBody>
      </p:sp>
      <p:sp>
        <p:nvSpPr>
          <p:cNvPr id="4" name="Slide Number Placeholder 3"/>
          <p:cNvSpPr>
            <a:spLocks noGrp="1"/>
          </p:cNvSpPr>
          <p:nvPr>
            <p:ph type="sldNum" sz="quarter" idx="10"/>
          </p:nvPr>
        </p:nvSpPr>
        <p:spPr/>
        <p:txBody>
          <a:bodyPr/>
          <a:lstStyle/>
          <a:p>
            <a:fld id="{77EE069A-084D-4820-8392-B5951ED8E0CE}" type="slidenum">
              <a:rPr lang="en-US" smtClean="0"/>
              <a:t>12</a:t>
            </a:fld>
            <a:endParaRPr lang="en-US"/>
          </a:p>
        </p:txBody>
      </p:sp>
    </p:spTree>
    <p:extLst>
      <p:ext uri="{BB962C8B-B14F-4D97-AF65-F5344CB8AC3E}">
        <p14:creationId xmlns:p14="http://schemas.microsoft.com/office/powerpoint/2010/main" val="12557414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here I’ve typed the term Lyubomir Penev and the system has correctly identified it as a Person and invoked the Person template, giving me general information about the person as well as person statistics. From here I can also browse the top collaborators of this person and see their statistics.</a:t>
            </a:r>
          </a:p>
        </p:txBody>
      </p:sp>
      <p:sp>
        <p:nvSpPr>
          <p:cNvPr id="4" name="Slide Number Placeholder 3"/>
          <p:cNvSpPr>
            <a:spLocks noGrp="1"/>
          </p:cNvSpPr>
          <p:nvPr>
            <p:ph type="sldNum" sz="quarter" idx="10"/>
          </p:nvPr>
        </p:nvSpPr>
        <p:spPr/>
        <p:txBody>
          <a:bodyPr/>
          <a:lstStyle/>
          <a:p>
            <a:fld id="{77EE069A-084D-4820-8392-B5951ED8E0CE}" type="slidenum">
              <a:rPr lang="en-US" smtClean="0"/>
              <a:t>13</a:t>
            </a:fld>
            <a:endParaRPr lang="en-US"/>
          </a:p>
        </p:txBody>
      </p:sp>
    </p:spTree>
    <p:extLst>
      <p:ext uri="{BB962C8B-B14F-4D97-AF65-F5344CB8AC3E}">
        <p14:creationId xmlns:p14="http://schemas.microsoft.com/office/powerpoint/2010/main" val="8881517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OpenBiodiv</a:t>
            </a:r>
            <a:r>
              <a:rPr lang="en-US" dirty="0"/>
              <a:t> is not one thing. In fact we use the name to refer to three distinct entities. Above everything else, </a:t>
            </a:r>
            <a:r>
              <a:rPr lang="en-US" dirty="0" err="1"/>
              <a:t>OpenBiodiv</a:t>
            </a:r>
            <a:r>
              <a:rPr lang="en-US" dirty="0"/>
              <a:t> is a semantic graph database. The database contains the LOD dataset but is a little bit more – it hosts a Lucene Search index, an API, a workbench with a SPARQL editor – all available to its users. To create the dataset/database we wrote own R libraries for RDF-</a:t>
            </a:r>
            <a:r>
              <a:rPr lang="en-US" dirty="0" err="1"/>
              <a:t>ization</a:t>
            </a:r>
            <a:r>
              <a:rPr lang="en-US" dirty="0"/>
              <a:t> and our own ontology – more about them later. While these two components were already present in a rudimentary form during last year’s TDWG, this year we also want to present to you the beta version of the website developed at Pensoft.</a:t>
            </a:r>
          </a:p>
        </p:txBody>
      </p:sp>
      <p:sp>
        <p:nvSpPr>
          <p:cNvPr id="4" name="Slide Number Placeholder 3"/>
          <p:cNvSpPr>
            <a:spLocks noGrp="1"/>
          </p:cNvSpPr>
          <p:nvPr>
            <p:ph type="sldNum" sz="quarter" idx="10"/>
          </p:nvPr>
        </p:nvSpPr>
        <p:spPr/>
        <p:txBody>
          <a:bodyPr/>
          <a:lstStyle/>
          <a:p>
            <a:fld id="{77EE069A-084D-4820-8392-B5951ED8E0CE}" type="slidenum">
              <a:rPr lang="en-US" smtClean="0"/>
              <a:t>2</a:t>
            </a:fld>
            <a:endParaRPr lang="en-US"/>
          </a:p>
        </p:txBody>
      </p:sp>
    </p:spTree>
    <p:extLst>
      <p:ext uri="{BB962C8B-B14F-4D97-AF65-F5344CB8AC3E}">
        <p14:creationId xmlns:p14="http://schemas.microsoft.com/office/powerpoint/2010/main" val="20630546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graph is something that I showed during last year’s presentation so some of you might be familiar with it. It roughly outlines where the data for </a:t>
            </a:r>
            <a:r>
              <a:rPr lang="en-US" dirty="0" err="1"/>
              <a:t>OpenBiodiv</a:t>
            </a:r>
            <a:r>
              <a:rPr lang="en-US" dirty="0"/>
              <a:t> comes from and where it goes. The core of the system is information extracted from Pensoft’s multiple taxonomic journals (</a:t>
            </a:r>
            <a:r>
              <a:rPr lang="en-US" dirty="0" err="1"/>
              <a:t>TaxPub</a:t>
            </a:r>
            <a:r>
              <a:rPr lang="en-US" dirty="0"/>
              <a:t> XML) and </a:t>
            </a:r>
            <a:r>
              <a:rPr lang="en-US" dirty="0" err="1"/>
              <a:t>Plazi’s</a:t>
            </a:r>
            <a:r>
              <a:rPr lang="en-US" dirty="0"/>
              <a:t> digitized legacy literature. After knowledge is extracted it is then linked to (for now) </a:t>
            </a:r>
            <a:r>
              <a:rPr lang="en-US" dirty="0" err="1"/>
              <a:t>DBPedia</a:t>
            </a:r>
            <a:r>
              <a:rPr lang="en-US" dirty="0"/>
              <a:t> and aggregators such as </a:t>
            </a:r>
            <a:r>
              <a:rPr lang="en-US" dirty="0" err="1"/>
              <a:t>ZooBank</a:t>
            </a:r>
            <a:r>
              <a:rPr lang="en-US" dirty="0"/>
              <a:t>, but will soon be linked to </a:t>
            </a:r>
            <a:r>
              <a:rPr lang="en-US" dirty="0" err="1"/>
              <a:t>GeoNames</a:t>
            </a:r>
            <a:r>
              <a:rPr lang="en-US" dirty="0"/>
              <a:t>, GBIF, and possibly </a:t>
            </a:r>
            <a:r>
              <a:rPr lang="en-US" dirty="0" err="1"/>
              <a:t>BioImages</a:t>
            </a:r>
            <a:r>
              <a:rPr lang="en-US" dirty="0"/>
              <a:t>.</a:t>
            </a:r>
          </a:p>
        </p:txBody>
      </p:sp>
      <p:sp>
        <p:nvSpPr>
          <p:cNvPr id="4" name="Slide Number Placeholder 3"/>
          <p:cNvSpPr>
            <a:spLocks noGrp="1"/>
          </p:cNvSpPr>
          <p:nvPr>
            <p:ph type="sldNum" sz="quarter" idx="10"/>
          </p:nvPr>
        </p:nvSpPr>
        <p:spPr/>
        <p:txBody>
          <a:bodyPr/>
          <a:lstStyle/>
          <a:p>
            <a:fld id="{77EE069A-084D-4820-8392-B5951ED8E0CE}" type="slidenum">
              <a:rPr lang="en-US" smtClean="0"/>
              <a:t>3</a:t>
            </a:fld>
            <a:endParaRPr lang="en-US"/>
          </a:p>
        </p:txBody>
      </p:sp>
    </p:spTree>
    <p:extLst>
      <p:ext uri="{BB962C8B-B14F-4D97-AF65-F5344CB8AC3E}">
        <p14:creationId xmlns:p14="http://schemas.microsoft.com/office/powerpoint/2010/main" val="3814766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how is knowledge extracted from literature? For this we need a data model – in our case RDF – and an ontology (i.e. axioms on how to apply the data model). In this slide, I outline how prominent components of a biodiversity publication are turned into graphical representation utilizing our ontology. EXPLAIN THE GRAPH</a:t>
            </a:r>
          </a:p>
        </p:txBody>
      </p:sp>
      <p:sp>
        <p:nvSpPr>
          <p:cNvPr id="4" name="Slide Number Placeholder 3"/>
          <p:cNvSpPr>
            <a:spLocks noGrp="1"/>
          </p:cNvSpPr>
          <p:nvPr>
            <p:ph type="sldNum" sz="quarter" idx="10"/>
          </p:nvPr>
        </p:nvSpPr>
        <p:spPr/>
        <p:txBody>
          <a:bodyPr/>
          <a:lstStyle/>
          <a:p>
            <a:fld id="{77EE069A-084D-4820-8392-B5951ED8E0CE}" type="slidenum">
              <a:rPr lang="en-US" smtClean="0"/>
              <a:t>4</a:t>
            </a:fld>
            <a:endParaRPr lang="en-US"/>
          </a:p>
        </p:txBody>
      </p:sp>
    </p:spTree>
    <p:extLst>
      <p:ext uri="{BB962C8B-B14F-4D97-AF65-F5344CB8AC3E}">
        <p14:creationId xmlns:p14="http://schemas.microsoft.com/office/powerpoint/2010/main" val="2763610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OpenBiodiv</a:t>
            </a:r>
            <a:r>
              <a:rPr lang="en-US" dirty="0"/>
              <a:t> ontology that we are currently resubmitting to one of the top semantic web journals is an ontology that links the publishing domain with the biodiversity domain. The </a:t>
            </a:r>
            <a:r>
              <a:rPr lang="en-US" dirty="0" err="1"/>
              <a:t>OpenBiodiv</a:t>
            </a:r>
            <a:r>
              <a:rPr lang="en-US" dirty="0"/>
              <a:t> system uses the Semantic Publishing and Referencing Ontologies (SPAR) to model entities such Journal, Article, Section, Figure, Table and so on. SPAR also gives us ways to deal with dichotomy between the abstract representation of knowledge through the class Work (e.g. paper) and its concrete </a:t>
            </a:r>
            <a:r>
              <a:rPr lang="en-US" dirty="0" err="1"/>
              <a:t>repreresenation</a:t>
            </a:r>
            <a:r>
              <a:rPr lang="en-US" dirty="0"/>
              <a:t> through the class Expression (e.g. article).</a:t>
            </a:r>
          </a:p>
          <a:p>
            <a:endParaRPr lang="en-US" dirty="0"/>
          </a:p>
          <a:p>
            <a:r>
              <a:rPr lang="en-US" dirty="0"/>
              <a:t>On the other side, we’ve got Darwin-Semantic Web due to Baskauf and Webb -- respected members of our TDWG community – that brings the Darwin Core terms to the semantic web by </a:t>
            </a:r>
            <a:r>
              <a:rPr lang="en-US" dirty="0" err="1"/>
              <a:t>creaing</a:t>
            </a:r>
            <a:r>
              <a:rPr lang="en-US" dirty="0"/>
              <a:t> classes for Identification, Organism, Token, and so on.</a:t>
            </a:r>
          </a:p>
          <a:p>
            <a:endParaRPr lang="en-US" dirty="0"/>
          </a:p>
          <a:p>
            <a:r>
              <a:rPr lang="en-US" dirty="0" err="1"/>
              <a:t>OpenBiodiv</a:t>
            </a:r>
            <a:r>
              <a:rPr lang="en-US" dirty="0"/>
              <a:t> overlaps with both – it introduces some classes and properties that might be considered publishing-related, and some that might be considered taxonomic – it thus serves as a missing link. Of course, it doesn’t come out of the blue and is based on previous efforts such as the Treatment ontology – due to Catapano and Morris – and TDWG’s Taxonomic Concept Transfer Schema, to name a few. It introduces classes (and properties) for READ OUT ALOUD</a:t>
            </a:r>
          </a:p>
        </p:txBody>
      </p:sp>
      <p:sp>
        <p:nvSpPr>
          <p:cNvPr id="4" name="Slide Number Placeholder 3"/>
          <p:cNvSpPr>
            <a:spLocks noGrp="1"/>
          </p:cNvSpPr>
          <p:nvPr>
            <p:ph type="sldNum" sz="quarter" idx="10"/>
          </p:nvPr>
        </p:nvSpPr>
        <p:spPr/>
        <p:txBody>
          <a:bodyPr/>
          <a:lstStyle/>
          <a:p>
            <a:fld id="{77EE069A-084D-4820-8392-B5951ED8E0CE}" type="slidenum">
              <a:rPr lang="en-US" smtClean="0"/>
              <a:t>5</a:t>
            </a:fld>
            <a:endParaRPr lang="en-US"/>
          </a:p>
        </p:txBody>
      </p:sp>
    </p:spTree>
    <p:extLst>
      <p:ext uri="{BB962C8B-B14F-4D97-AF65-F5344CB8AC3E}">
        <p14:creationId xmlns:p14="http://schemas.microsoft.com/office/powerpoint/2010/main" val="17659530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Taxonomic Names are treated prominently in the </a:t>
            </a:r>
            <a:r>
              <a:rPr lang="en-US" dirty="0" err="1"/>
              <a:t>OpenBiodiv</a:t>
            </a:r>
            <a:r>
              <a:rPr lang="en-US" dirty="0"/>
              <a:t> Ontology. On this slide you see the class hierarchy of taxonomic names and its alignment to NOMEN (an ontology of taxonomic names due to Dmitriev and Yoder). Important extensions here, not found in NOMEN, is the creation of the class Taxonomic Concept Label as a subclass of Latin Name, and the class </a:t>
            </a:r>
            <a:r>
              <a:rPr lang="en-US" dirty="0" err="1"/>
              <a:t>OTU_id</a:t>
            </a:r>
            <a:r>
              <a:rPr lang="en-US" dirty="0"/>
              <a:t> as subclass of scientific name.  This classes were added with the hope that the ontology will help bring into one database </a:t>
            </a:r>
            <a:r>
              <a:rPr lang="en-US" dirty="0" err="1"/>
              <a:t>tradional</a:t>
            </a:r>
            <a:r>
              <a:rPr lang="en-US" dirty="0"/>
              <a:t> </a:t>
            </a:r>
            <a:r>
              <a:rPr lang="en-US" dirty="0" err="1"/>
              <a:t>Linnaen</a:t>
            </a:r>
            <a:r>
              <a:rPr lang="en-US" dirty="0"/>
              <a:t> names and gnomically. delimited OTU’s.</a:t>
            </a:r>
          </a:p>
          <a:p>
            <a:endParaRPr lang="en-US" dirty="0"/>
          </a:p>
          <a:p>
            <a:r>
              <a:rPr lang="en-US" dirty="0"/>
              <a:t>In the lower right corner of the slide you see the relationships that we’ve given to names. Notably absent are hierarchical relationships – these have been moved to the class taxonomic concept. Instead we have the bidirectional transitive symmetric relation “replacement name” to denote a degree of semantic </a:t>
            </a:r>
            <a:r>
              <a:rPr lang="en-US" dirty="0" err="1"/>
              <a:t>relatenedness</a:t>
            </a:r>
            <a:r>
              <a:rPr lang="en-US" dirty="0"/>
              <a:t> (not necessarily similarity!) between the terms, and the unidirectional “has replacement name” to denote the nomenclatural process of deprecating a taxonomic name.</a:t>
            </a:r>
          </a:p>
        </p:txBody>
      </p:sp>
      <p:sp>
        <p:nvSpPr>
          <p:cNvPr id="4" name="Slide Number Placeholder 3"/>
          <p:cNvSpPr>
            <a:spLocks noGrp="1"/>
          </p:cNvSpPr>
          <p:nvPr>
            <p:ph type="sldNum" sz="quarter" idx="10"/>
          </p:nvPr>
        </p:nvSpPr>
        <p:spPr/>
        <p:txBody>
          <a:bodyPr/>
          <a:lstStyle/>
          <a:p>
            <a:fld id="{77EE069A-084D-4820-8392-B5951ED8E0CE}" type="slidenum">
              <a:rPr lang="en-US" smtClean="0"/>
              <a:t>6</a:t>
            </a:fld>
            <a:endParaRPr lang="en-US"/>
          </a:p>
        </p:txBody>
      </p:sp>
    </p:spTree>
    <p:extLst>
      <p:ext uri="{BB962C8B-B14F-4D97-AF65-F5344CB8AC3E}">
        <p14:creationId xmlns:p14="http://schemas.microsoft.com/office/powerpoint/2010/main" val="5739981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related names relationship is also central to the work of the symposium </a:t>
            </a:r>
            <a:r>
              <a:rPr lang="en-US" dirty="0" err="1"/>
              <a:t>coorganizers</a:t>
            </a:r>
            <a:r>
              <a:rPr lang="en-US" dirty="0"/>
              <a:t> whose paper I am showing in the upper left corner of the slide. Nguyen et al. use </a:t>
            </a:r>
            <a:r>
              <a:rPr lang="en-US" dirty="0" err="1"/>
              <a:t>Distribitional</a:t>
            </a:r>
            <a:r>
              <a:rPr lang="en-US" dirty="0"/>
              <a:t> Semantic Models to infer a vector representation of </a:t>
            </a:r>
            <a:r>
              <a:rPr lang="en-US" dirty="0" err="1"/>
              <a:t>taxomic</a:t>
            </a:r>
            <a:r>
              <a:rPr lang="en-US" dirty="0"/>
              <a:t> names. Then they infer that two names are related </a:t>
            </a:r>
            <a:r>
              <a:rPr lang="en-US" dirty="0" err="1"/>
              <a:t>iff</a:t>
            </a:r>
            <a:r>
              <a:rPr lang="en-US" dirty="0"/>
              <a:t> the cosine of the angle between the formed vectors is close to one. One would mean that the vectors are colinear, if high-school trigonometry still serves me well.</a:t>
            </a:r>
          </a:p>
          <a:p>
            <a:endParaRPr lang="en-US" dirty="0"/>
          </a:p>
          <a:p>
            <a:r>
              <a:rPr lang="en-US" dirty="0"/>
              <a:t>On the other hand, in our knowledge base, the relationship is explicit – it is either there or not – and it is there if the names have been mentioned together in the nomenclatural citation list. In other words we simply extract the human-curated knowledge and do not impose on it further knowledge inferred by the machine. As humans are error prone, and before all, as bags of water tire very fast – this knowledge is incomplete – and may be extended by simply “lifting” the inferred information into the graph.</a:t>
            </a:r>
          </a:p>
          <a:p>
            <a:endParaRPr lang="en-US" dirty="0"/>
          </a:p>
          <a:p>
            <a:r>
              <a:rPr lang="en-US" dirty="0"/>
              <a:t>There is, however, another ansatz to reconcile the two approaches that I would love to discuss with you in the QA section. Namely, it is possible to “drop” the graph as pseudo-text that can then be used the DSM algorithm in addition to the article text via a random-walk procedure. It is interesting whether such step will further improve the relatedness benchmarks used by Nguyen et al.</a:t>
            </a:r>
          </a:p>
        </p:txBody>
      </p:sp>
      <p:sp>
        <p:nvSpPr>
          <p:cNvPr id="4" name="Slide Number Placeholder 3"/>
          <p:cNvSpPr>
            <a:spLocks noGrp="1"/>
          </p:cNvSpPr>
          <p:nvPr>
            <p:ph type="sldNum" sz="quarter" idx="10"/>
          </p:nvPr>
        </p:nvSpPr>
        <p:spPr/>
        <p:txBody>
          <a:bodyPr/>
          <a:lstStyle/>
          <a:p>
            <a:fld id="{77EE069A-084D-4820-8392-B5951ED8E0CE}" type="slidenum">
              <a:rPr lang="en-US" smtClean="0"/>
              <a:t>7</a:t>
            </a:fld>
            <a:endParaRPr lang="en-US"/>
          </a:p>
        </p:txBody>
      </p:sp>
    </p:spTree>
    <p:extLst>
      <p:ext uri="{BB962C8B-B14F-4D97-AF65-F5344CB8AC3E}">
        <p14:creationId xmlns:p14="http://schemas.microsoft.com/office/powerpoint/2010/main" val="32795134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come to taxonomic concepts. This graph shows the </a:t>
            </a:r>
            <a:r>
              <a:rPr lang="en-US" dirty="0" err="1"/>
              <a:t>allighment</a:t>
            </a:r>
            <a:r>
              <a:rPr lang="en-US" dirty="0"/>
              <a:t> of </a:t>
            </a:r>
            <a:r>
              <a:rPr lang="en-US" dirty="0" err="1"/>
              <a:t>OpenBiodiv’s</a:t>
            </a:r>
            <a:r>
              <a:rPr lang="en-US" dirty="0"/>
              <a:t> taxonomic concept class to SKOS and FRBR. We treated as a specialization of </a:t>
            </a:r>
            <a:r>
              <a:rPr lang="en-US" dirty="0" err="1"/>
              <a:t>DwC’taxon</a:t>
            </a:r>
            <a:r>
              <a:rPr lang="en-US" dirty="0"/>
              <a:t>. One requirement that we place on taxonomic concepts is for them to have taxonomic concept labels.</a:t>
            </a:r>
          </a:p>
        </p:txBody>
      </p:sp>
      <p:sp>
        <p:nvSpPr>
          <p:cNvPr id="4" name="Slide Number Placeholder 3"/>
          <p:cNvSpPr>
            <a:spLocks noGrp="1"/>
          </p:cNvSpPr>
          <p:nvPr>
            <p:ph type="sldNum" sz="quarter" idx="10"/>
          </p:nvPr>
        </p:nvSpPr>
        <p:spPr/>
        <p:txBody>
          <a:bodyPr/>
          <a:lstStyle/>
          <a:p>
            <a:fld id="{77EE069A-084D-4820-8392-B5951ED8E0CE}" type="slidenum">
              <a:rPr lang="en-US" smtClean="0"/>
              <a:t>8</a:t>
            </a:fld>
            <a:endParaRPr lang="en-US"/>
          </a:p>
        </p:txBody>
      </p:sp>
    </p:spTree>
    <p:extLst>
      <p:ext uri="{BB962C8B-B14F-4D97-AF65-F5344CB8AC3E}">
        <p14:creationId xmlns:p14="http://schemas.microsoft.com/office/powerpoint/2010/main" val="17008131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separating taxonomic concepts from taxonomic names we can have multiple “backbone” taxonomies in our graph. On the example shown in this slide we have three taxonomic concepts: A, B, and C, and four papers: publication 1, 2, 3, and 4, that asserts statements about these three concepts.</a:t>
            </a:r>
          </a:p>
          <a:p>
            <a:endParaRPr lang="en-US" dirty="0"/>
          </a:p>
          <a:p>
            <a:r>
              <a:rPr lang="en-US" dirty="0"/>
              <a:t>On the one hand, publication 1 claims that B is a proper part of A, and publication 2 claims that C is a proper part B. Thus, Backbone 1, made up of pubs 1 and 2 creates the taxonomy A &lt;- B &lt;- C.</a:t>
            </a:r>
          </a:p>
          <a:p>
            <a:endParaRPr lang="en-US" dirty="0"/>
          </a:p>
          <a:p>
            <a:r>
              <a:rPr lang="en-US" dirty="0"/>
              <a:t>On the other hand, publication 3 asserts that C is a proper part of A (so far we have no conflict with the first backbone); however, it claims that B and C are equal taxonomically. The small variation in color does not warrant a new taxonomic concept according to publication 4. Thus backbone 2 asserts a different taxonomy A &lt;- B = C that can coexist with the first one in the graph.</a:t>
            </a:r>
          </a:p>
        </p:txBody>
      </p:sp>
      <p:sp>
        <p:nvSpPr>
          <p:cNvPr id="4" name="Slide Number Placeholder 3"/>
          <p:cNvSpPr>
            <a:spLocks noGrp="1"/>
          </p:cNvSpPr>
          <p:nvPr>
            <p:ph type="sldNum" sz="quarter" idx="10"/>
          </p:nvPr>
        </p:nvSpPr>
        <p:spPr/>
        <p:txBody>
          <a:bodyPr/>
          <a:lstStyle/>
          <a:p>
            <a:fld id="{77EE069A-084D-4820-8392-B5951ED8E0CE}" type="slidenum">
              <a:rPr lang="en-US" smtClean="0"/>
              <a:t>9</a:t>
            </a:fld>
            <a:endParaRPr lang="en-US"/>
          </a:p>
        </p:txBody>
      </p:sp>
    </p:spTree>
    <p:extLst>
      <p:ext uri="{BB962C8B-B14F-4D97-AF65-F5344CB8AC3E}">
        <p14:creationId xmlns:p14="http://schemas.microsoft.com/office/powerpoint/2010/main" val="24106661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5127E0-4A7A-4ACA-8EB3-A18EE0611A1E}" type="datetimeFigureOut">
              <a:rPr lang="en-US" smtClean="0"/>
              <a:t>10/2/2017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978B0B-F3E3-4605-A5CB-23EB1000FA2D}" type="slidenum">
              <a:rPr lang="en-US" smtClean="0"/>
              <a:t>‹#›</a:t>
            </a:fld>
            <a:endParaRPr lang="en-US"/>
          </a:p>
        </p:txBody>
      </p:sp>
    </p:spTree>
    <p:extLst>
      <p:ext uri="{BB962C8B-B14F-4D97-AF65-F5344CB8AC3E}">
        <p14:creationId xmlns:p14="http://schemas.microsoft.com/office/powerpoint/2010/main" val="29055915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5127E0-4A7A-4ACA-8EB3-A18EE0611A1E}" type="datetimeFigureOut">
              <a:rPr lang="en-US" smtClean="0"/>
              <a:t>10/2/2017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978B0B-F3E3-4605-A5CB-23EB1000FA2D}" type="slidenum">
              <a:rPr lang="en-US" smtClean="0"/>
              <a:t>‹#›</a:t>
            </a:fld>
            <a:endParaRPr lang="en-US"/>
          </a:p>
        </p:txBody>
      </p:sp>
    </p:spTree>
    <p:extLst>
      <p:ext uri="{BB962C8B-B14F-4D97-AF65-F5344CB8AC3E}">
        <p14:creationId xmlns:p14="http://schemas.microsoft.com/office/powerpoint/2010/main" val="10205323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5127E0-4A7A-4ACA-8EB3-A18EE0611A1E}" type="datetimeFigureOut">
              <a:rPr lang="en-US" smtClean="0"/>
              <a:t>10/2/2017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978B0B-F3E3-4605-A5CB-23EB1000FA2D}" type="slidenum">
              <a:rPr lang="en-US" smtClean="0"/>
              <a:t>‹#›</a:t>
            </a:fld>
            <a:endParaRPr lang="en-US"/>
          </a:p>
        </p:txBody>
      </p:sp>
    </p:spTree>
    <p:extLst>
      <p:ext uri="{BB962C8B-B14F-4D97-AF65-F5344CB8AC3E}">
        <p14:creationId xmlns:p14="http://schemas.microsoft.com/office/powerpoint/2010/main" val="3625449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5127E0-4A7A-4ACA-8EB3-A18EE0611A1E}" type="datetimeFigureOut">
              <a:rPr lang="en-US" smtClean="0"/>
              <a:t>10/2/2017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978B0B-F3E3-4605-A5CB-23EB1000FA2D}" type="slidenum">
              <a:rPr lang="en-US" smtClean="0"/>
              <a:t>‹#›</a:t>
            </a:fld>
            <a:endParaRPr lang="en-US"/>
          </a:p>
        </p:txBody>
      </p:sp>
    </p:spTree>
    <p:extLst>
      <p:ext uri="{BB962C8B-B14F-4D97-AF65-F5344CB8AC3E}">
        <p14:creationId xmlns:p14="http://schemas.microsoft.com/office/powerpoint/2010/main" val="41411808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5127E0-4A7A-4ACA-8EB3-A18EE0611A1E}" type="datetimeFigureOut">
              <a:rPr lang="en-US" smtClean="0"/>
              <a:t>10/2/2017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F978B0B-F3E3-4605-A5CB-23EB1000FA2D}" type="slidenum">
              <a:rPr lang="en-US" smtClean="0"/>
              <a:t>‹#›</a:t>
            </a:fld>
            <a:endParaRPr lang="en-US"/>
          </a:p>
        </p:txBody>
      </p:sp>
    </p:spTree>
    <p:extLst>
      <p:ext uri="{BB962C8B-B14F-4D97-AF65-F5344CB8AC3E}">
        <p14:creationId xmlns:p14="http://schemas.microsoft.com/office/powerpoint/2010/main" val="21877328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5127E0-4A7A-4ACA-8EB3-A18EE0611A1E}" type="datetimeFigureOut">
              <a:rPr lang="en-US" smtClean="0"/>
              <a:t>10/2/2017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978B0B-F3E3-4605-A5CB-23EB1000FA2D}" type="slidenum">
              <a:rPr lang="en-US" smtClean="0"/>
              <a:t>‹#›</a:t>
            </a:fld>
            <a:endParaRPr lang="en-US"/>
          </a:p>
        </p:txBody>
      </p:sp>
    </p:spTree>
    <p:extLst>
      <p:ext uri="{BB962C8B-B14F-4D97-AF65-F5344CB8AC3E}">
        <p14:creationId xmlns:p14="http://schemas.microsoft.com/office/powerpoint/2010/main" val="1609874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5127E0-4A7A-4ACA-8EB3-A18EE0611A1E}" type="datetimeFigureOut">
              <a:rPr lang="en-US" smtClean="0"/>
              <a:t>10/2/2017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F978B0B-F3E3-4605-A5CB-23EB1000FA2D}" type="slidenum">
              <a:rPr lang="en-US" smtClean="0"/>
              <a:t>‹#›</a:t>
            </a:fld>
            <a:endParaRPr lang="en-US"/>
          </a:p>
        </p:txBody>
      </p:sp>
    </p:spTree>
    <p:extLst>
      <p:ext uri="{BB962C8B-B14F-4D97-AF65-F5344CB8AC3E}">
        <p14:creationId xmlns:p14="http://schemas.microsoft.com/office/powerpoint/2010/main" val="442839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5127E0-4A7A-4ACA-8EB3-A18EE0611A1E}" type="datetimeFigureOut">
              <a:rPr lang="en-US" smtClean="0"/>
              <a:t>10/2/2017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F978B0B-F3E3-4605-A5CB-23EB1000FA2D}" type="slidenum">
              <a:rPr lang="en-US" smtClean="0"/>
              <a:t>‹#›</a:t>
            </a:fld>
            <a:endParaRPr lang="en-US"/>
          </a:p>
        </p:txBody>
      </p:sp>
    </p:spTree>
    <p:extLst>
      <p:ext uri="{BB962C8B-B14F-4D97-AF65-F5344CB8AC3E}">
        <p14:creationId xmlns:p14="http://schemas.microsoft.com/office/powerpoint/2010/main" val="2811855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5127E0-4A7A-4ACA-8EB3-A18EE0611A1E}" type="datetimeFigureOut">
              <a:rPr lang="en-US" smtClean="0"/>
              <a:t>10/2/2017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F978B0B-F3E3-4605-A5CB-23EB1000FA2D}" type="slidenum">
              <a:rPr lang="en-US" smtClean="0"/>
              <a:t>‹#›</a:t>
            </a:fld>
            <a:endParaRPr lang="en-US"/>
          </a:p>
        </p:txBody>
      </p:sp>
    </p:spTree>
    <p:extLst>
      <p:ext uri="{BB962C8B-B14F-4D97-AF65-F5344CB8AC3E}">
        <p14:creationId xmlns:p14="http://schemas.microsoft.com/office/powerpoint/2010/main" val="1445123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5127E0-4A7A-4ACA-8EB3-A18EE0611A1E}" type="datetimeFigureOut">
              <a:rPr lang="en-US" smtClean="0"/>
              <a:t>10/2/2017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978B0B-F3E3-4605-A5CB-23EB1000FA2D}" type="slidenum">
              <a:rPr lang="en-US" smtClean="0"/>
              <a:t>‹#›</a:t>
            </a:fld>
            <a:endParaRPr lang="en-US"/>
          </a:p>
        </p:txBody>
      </p:sp>
    </p:spTree>
    <p:extLst>
      <p:ext uri="{BB962C8B-B14F-4D97-AF65-F5344CB8AC3E}">
        <p14:creationId xmlns:p14="http://schemas.microsoft.com/office/powerpoint/2010/main" val="2349585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5127E0-4A7A-4ACA-8EB3-A18EE0611A1E}" type="datetimeFigureOut">
              <a:rPr lang="en-US" smtClean="0"/>
              <a:t>10/2/2017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F978B0B-F3E3-4605-A5CB-23EB1000FA2D}" type="slidenum">
              <a:rPr lang="en-US" smtClean="0"/>
              <a:t>‹#›</a:t>
            </a:fld>
            <a:endParaRPr lang="en-US"/>
          </a:p>
        </p:txBody>
      </p:sp>
    </p:spTree>
    <p:extLst>
      <p:ext uri="{BB962C8B-B14F-4D97-AF65-F5344CB8AC3E}">
        <p14:creationId xmlns:p14="http://schemas.microsoft.com/office/powerpoint/2010/main" val="205250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5127E0-4A7A-4ACA-8EB3-A18EE0611A1E}" type="datetimeFigureOut">
              <a:rPr lang="en-US" smtClean="0"/>
              <a:t>10/2/2017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978B0B-F3E3-4605-A5CB-23EB1000FA2D}" type="slidenum">
              <a:rPr lang="en-US" smtClean="0"/>
              <a:t>‹#›</a:t>
            </a:fld>
            <a:endParaRPr lang="en-US"/>
          </a:p>
        </p:txBody>
      </p:sp>
    </p:spTree>
    <p:extLst>
      <p:ext uri="{BB962C8B-B14F-4D97-AF65-F5344CB8AC3E}">
        <p14:creationId xmlns:p14="http://schemas.microsoft.com/office/powerpoint/2010/main" val="32124390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customXml" Target="../ink/ink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A369854-2B9B-4A48-9823-944DB660FBBD}"/>
              </a:ext>
            </a:extLst>
          </p:cNvPr>
          <p:cNvPicPr>
            <a:picLocks noChangeAspect="1"/>
          </p:cNvPicPr>
          <p:nvPr/>
        </p:nvPicPr>
        <p:blipFill>
          <a:blip r:embed="rId3"/>
          <a:stretch>
            <a:fillRect/>
          </a:stretch>
        </p:blipFill>
        <p:spPr>
          <a:xfrm>
            <a:off x="0" y="0"/>
            <a:ext cx="9144000" cy="2286000"/>
          </a:xfrm>
          <a:prstGeom prst="rect">
            <a:avLst/>
          </a:prstGeom>
        </p:spPr>
      </p:pic>
      <p:pic>
        <p:nvPicPr>
          <p:cNvPr id="6" name="Picture 5">
            <a:extLst>
              <a:ext uri="{FF2B5EF4-FFF2-40B4-BE49-F238E27FC236}">
                <a16:creationId xmlns:a16="http://schemas.microsoft.com/office/drawing/2014/main" id="{3B59D212-C3AF-4C2D-8105-D0DC3E425E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3280" y="6253306"/>
            <a:ext cx="1704975" cy="361951"/>
          </a:xfrm>
          <a:prstGeom prst="rect">
            <a:avLst/>
          </a:prstGeom>
        </p:spPr>
      </p:pic>
      <p:pic>
        <p:nvPicPr>
          <p:cNvPr id="8" name="Picture 7">
            <a:extLst>
              <a:ext uri="{FF2B5EF4-FFF2-40B4-BE49-F238E27FC236}">
                <a16:creationId xmlns:a16="http://schemas.microsoft.com/office/drawing/2014/main" id="{7F0C4B4A-76AF-4AD6-9995-A2801C38F1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50291" y="6010565"/>
            <a:ext cx="1706463" cy="847435"/>
          </a:xfrm>
          <a:prstGeom prst="rect">
            <a:avLst/>
          </a:prstGeom>
        </p:spPr>
      </p:pic>
      <p:pic>
        <p:nvPicPr>
          <p:cNvPr id="14" name="Picture 13">
            <a:extLst>
              <a:ext uri="{FF2B5EF4-FFF2-40B4-BE49-F238E27FC236}">
                <a16:creationId xmlns:a16="http://schemas.microsoft.com/office/drawing/2014/main" id="{07DD354A-1918-4387-AE63-5128A028196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26152" y="6160616"/>
            <a:ext cx="1818565" cy="454641"/>
          </a:xfrm>
          <a:prstGeom prst="rect">
            <a:avLst/>
          </a:prstGeom>
        </p:spPr>
      </p:pic>
      <p:sp>
        <p:nvSpPr>
          <p:cNvPr id="17" name="TextBox 16">
            <a:extLst>
              <a:ext uri="{FF2B5EF4-FFF2-40B4-BE49-F238E27FC236}">
                <a16:creationId xmlns:a16="http://schemas.microsoft.com/office/drawing/2014/main" id="{9358C080-9605-4FF9-AAFC-0537C848024E}"/>
              </a:ext>
            </a:extLst>
          </p:cNvPr>
          <p:cNvSpPr txBox="1"/>
          <p:nvPr/>
        </p:nvSpPr>
        <p:spPr>
          <a:xfrm>
            <a:off x="739034" y="3054722"/>
            <a:ext cx="7928975" cy="2123658"/>
          </a:xfrm>
          <a:prstGeom prst="rect">
            <a:avLst/>
          </a:prstGeom>
          <a:noFill/>
        </p:spPr>
        <p:txBody>
          <a:bodyPr wrap="square" rtlCol="0">
            <a:spAutoFit/>
          </a:bodyPr>
          <a:lstStyle/>
          <a:p>
            <a:pPr algn="ctr"/>
            <a:r>
              <a:rPr lang="en-US" sz="4400" dirty="0"/>
              <a:t>An Implementation of a Semantic System Running on top of the Biodiversity Knowledge Graph</a:t>
            </a:r>
          </a:p>
        </p:txBody>
      </p:sp>
    </p:spTree>
    <p:extLst>
      <p:ext uri="{BB962C8B-B14F-4D97-AF65-F5344CB8AC3E}">
        <p14:creationId xmlns:p14="http://schemas.microsoft.com/office/powerpoint/2010/main" val="21421902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2" name="Rectangle 11">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474BA5-99E5-4CA9-8D2E-8833C3543FC5}"/>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dirty="0">
                <a:solidFill>
                  <a:schemeClr val="bg1"/>
                </a:solidFill>
                <a:latin typeface="+mj-lt"/>
                <a:ea typeface="+mj-ea"/>
                <a:cs typeface="+mj-cs"/>
              </a:rPr>
              <a:t>RDF-</a:t>
            </a:r>
            <a:r>
              <a:rPr lang="en-US" sz="2800" kern="1200" dirty="0" err="1">
                <a:solidFill>
                  <a:schemeClr val="bg1"/>
                </a:solidFill>
                <a:latin typeface="+mj-lt"/>
                <a:ea typeface="+mj-ea"/>
                <a:cs typeface="+mj-cs"/>
              </a:rPr>
              <a:t>ization</a:t>
            </a:r>
            <a:endParaRPr lang="en-US" sz="2800" kern="1200" dirty="0">
              <a:solidFill>
                <a:schemeClr val="bg1"/>
              </a:solidFill>
              <a:latin typeface="+mj-lt"/>
              <a:ea typeface="+mj-ea"/>
              <a:cs typeface="+mj-cs"/>
            </a:endParaRPr>
          </a:p>
        </p:txBody>
      </p:sp>
      <p:sp>
        <p:nvSpPr>
          <p:cNvPr id="4" name="Content Placeholder 3">
            <a:extLst>
              <a:ext uri="{FF2B5EF4-FFF2-40B4-BE49-F238E27FC236}">
                <a16:creationId xmlns:a16="http://schemas.microsoft.com/office/drawing/2014/main" id="{7E3D1154-59B1-4055-819A-676CAE943756}"/>
              </a:ext>
            </a:extLst>
          </p:cNvPr>
          <p:cNvSpPr>
            <a:spLocks noGrp="1"/>
          </p:cNvSpPr>
          <p:nvPr>
            <p:ph idx="1"/>
          </p:nvPr>
        </p:nvSpPr>
        <p:spPr/>
        <p:txBody>
          <a:bodyPr>
            <a:normAutofit/>
          </a:bodyPr>
          <a:lstStyle/>
          <a:p>
            <a:pPr marL="914400" lvl="1" indent="-457200">
              <a:buFont typeface="+mj-lt"/>
              <a:buAutoNum type="arabicPeriod"/>
            </a:pPr>
            <a:r>
              <a:rPr lang="en-US" dirty="0"/>
              <a:t>Data gathering</a:t>
            </a:r>
          </a:p>
          <a:p>
            <a:pPr marL="914400" lvl="1" indent="-457200">
              <a:buFont typeface="+mj-lt"/>
              <a:buAutoNum type="arabicPeriod"/>
            </a:pPr>
            <a:r>
              <a:rPr lang="en-US" dirty="0"/>
              <a:t>Extraction</a:t>
            </a:r>
          </a:p>
          <a:p>
            <a:pPr marL="914400" lvl="1" indent="-457200">
              <a:buFont typeface="+mj-lt"/>
              <a:buAutoNum type="arabicPeriod"/>
            </a:pPr>
            <a:r>
              <a:rPr lang="en-US" dirty="0"/>
              <a:t>Serialization</a:t>
            </a:r>
          </a:p>
          <a:p>
            <a:pPr marL="914400" lvl="1" indent="-457200">
              <a:buFont typeface="+mj-lt"/>
              <a:buAutoNum type="arabicPeriod"/>
            </a:pPr>
            <a:r>
              <a:rPr lang="en-US" dirty="0"/>
              <a:t>Submission to the database</a:t>
            </a:r>
          </a:p>
        </p:txBody>
      </p:sp>
    </p:spTree>
    <p:extLst>
      <p:ext uri="{BB962C8B-B14F-4D97-AF65-F5344CB8AC3E}">
        <p14:creationId xmlns:p14="http://schemas.microsoft.com/office/powerpoint/2010/main" val="21993149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2" name="Rectangle 11">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474BA5-99E5-4CA9-8D2E-8833C3543FC5}"/>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dirty="0">
                <a:solidFill>
                  <a:schemeClr val="bg1"/>
                </a:solidFill>
                <a:latin typeface="+mj-lt"/>
                <a:ea typeface="+mj-ea"/>
                <a:cs typeface="+mj-cs"/>
              </a:rPr>
              <a:t>Extraction</a:t>
            </a:r>
          </a:p>
        </p:txBody>
      </p:sp>
      <p:sp>
        <p:nvSpPr>
          <p:cNvPr id="4" name="Content Placeholder 3">
            <a:extLst>
              <a:ext uri="{FF2B5EF4-FFF2-40B4-BE49-F238E27FC236}">
                <a16:creationId xmlns:a16="http://schemas.microsoft.com/office/drawing/2014/main" id="{7E3D1154-59B1-4055-819A-676CAE943756}"/>
              </a:ext>
            </a:extLst>
          </p:cNvPr>
          <p:cNvSpPr>
            <a:spLocks noGrp="1"/>
          </p:cNvSpPr>
          <p:nvPr>
            <p:ph idx="1"/>
          </p:nvPr>
        </p:nvSpPr>
        <p:spPr/>
        <p:txBody>
          <a:bodyPr>
            <a:normAutofit/>
          </a:bodyPr>
          <a:lstStyle/>
          <a:p>
            <a:pPr marL="0" indent="0">
              <a:buNone/>
            </a:pPr>
            <a:r>
              <a:rPr lang="en-US" dirty="0"/>
              <a:t>XML Document (node) </a:t>
            </a:r>
            <a:r>
              <a:rPr lang="en-US" dirty="0">
                <a:sym typeface="Wingdings" panose="05000000000000000000" pitchFamily="2" charset="2"/>
              </a:rPr>
              <a:t> RDF (Turtle)</a:t>
            </a:r>
          </a:p>
          <a:p>
            <a:pPr marL="514350" indent="-514350">
              <a:buFont typeface="+mj-lt"/>
              <a:buAutoNum type="arabicPeriod"/>
            </a:pPr>
            <a:r>
              <a:rPr lang="en-US" dirty="0"/>
              <a:t>Complexity reduction</a:t>
            </a:r>
          </a:p>
          <a:p>
            <a:pPr marL="514350" indent="-514350">
              <a:buFont typeface="+mj-lt"/>
              <a:buAutoNum type="arabicPeriod"/>
            </a:pPr>
            <a:r>
              <a:rPr lang="en-US" dirty="0"/>
              <a:t>Object construction:</a:t>
            </a:r>
          </a:p>
          <a:p>
            <a:pPr marL="971550" lvl="1" indent="-514350">
              <a:buFont typeface="+mj-lt"/>
              <a:buAutoNum type="arabicPeriod"/>
            </a:pPr>
            <a:r>
              <a:rPr lang="en-US" dirty="0"/>
              <a:t>Atom extraction</a:t>
            </a:r>
          </a:p>
          <a:p>
            <a:pPr marL="971550" lvl="1" indent="-514350">
              <a:buFont typeface="+mj-lt"/>
              <a:buAutoNum type="arabicPeriod"/>
            </a:pPr>
            <a:r>
              <a:rPr lang="en-US" dirty="0"/>
              <a:t>Lookup of identifiers (including external identifiers)</a:t>
            </a:r>
          </a:p>
          <a:p>
            <a:pPr marL="514350" indent="-514350">
              <a:buFont typeface="+mj-lt"/>
              <a:buAutoNum type="arabicPeriod"/>
            </a:pPr>
            <a:r>
              <a:rPr lang="en-US" dirty="0"/>
              <a:t>RDF-</a:t>
            </a:r>
            <a:r>
              <a:rPr lang="en-US" dirty="0" err="1"/>
              <a:t>ization</a:t>
            </a:r>
            <a:endParaRPr lang="en-US" dirty="0"/>
          </a:p>
          <a:p>
            <a:pPr marL="971550" lvl="1" indent="-514350">
              <a:buFont typeface="+mj-lt"/>
              <a:buAutoNum type="arabicPeriod"/>
            </a:pPr>
            <a:r>
              <a:rPr lang="en-US" dirty="0"/>
              <a:t>RDF-</a:t>
            </a:r>
            <a:r>
              <a:rPr lang="en-US" dirty="0" err="1"/>
              <a:t>ization</a:t>
            </a:r>
            <a:r>
              <a:rPr lang="en-US" dirty="0"/>
              <a:t> of individual object</a:t>
            </a:r>
          </a:p>
          <a:p>
            <a:pPr marL="971550" lvl="1" indent="-514350">
              <a:buFont typeface="+mj-lt"/>
              <a:buAutoNum type="arabicPeriod"/>
            </a:pPr>
            <a:r>
              <a:rPr lang="en-US" dirty="0"/>
              <a:t>“Connect” all of the objects that the extractor has created via appropriate predicates</a:t>
            </a:r>
          </a:p>
          <a:p>
            <a:pPr marL="971550" lvl="1" indent="-514350">
              <a:buFont typeface="+mj-lt"/>
              <a:buAutoNum type="arabicPeriod"/>
            </a:pPr>
            <a:endParaRPr lang="en-US" dirty="0"/>
          </a:p>
        </p:txBody>
      </p:sp>
    </p:spTree>
    <p:extLst>
      <p:ext uri="{BB962C8B-B14F-4D97-AF65-F5344CB8AC3E}">
        <p14:creationId xmlns:p14="http://schemas.microsoft.com/office/powerpoint/2010/main" val="3643195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21A57-320F-43C3-B910-E6F14B87D7B0}"/>
              </a:ext>
            </a:extLst>
          </p:cNvPr>
          <p:cNvSpPr>
            <a:spLocks noGrp="1"/>
          </p:cNvSpPr>
          <p:nvPr>
            <p:ph type="title"/>
          </p:nvPr>
        </p:nvSpPr>
        <p:spPr/>
        <p:txBody>
          <a:bodyPr/>
          <a:lstStyle/>
          <a:p>
            <a:endParaRPr lang="en-US"/>
          </a:p>
        </p:txBody>
      </p:sp>
      <p:pic>
        <p:nvPicPr>
          <p:cNvPr id="4" name="Content Placeholder 2">
            <a:extLst>
              <a:ext uri="{FF2B5EF4-FFF2-40B4-BE49-F238E27FC236}">
                <a16:creationId xmlns:a16="http://schemas.microsoft.com/office/drawing/2014/main" id="{AE6D1DC7-2498-4ECC-9AF5-E52EB7ADBEB8}"/>
              </a:ext>
            </a:extLst>
          </p:cNvPr>
          <p:cNvPicPr>
            <a:picLocks noGrp="1" noChangeAspect="1"/>
          </p:cNvPicPr>
          <p:nvPr>
            <p:ph idx="1"/>
          </p:nvPr>
        </p:nvPicPr>
        <p:blipFill>
          <a:blip r:embed="rId3"/>
          <a:stretch>
            <a:fillRect/>
          </a:stretch>
        </p:blipFill>
        <p:spPr>
          <a:xfrm>
            <a:off x="0" y="761322"/>
            <a:ext cx="9149449" cy="5594507"/>
          </a:xfrm>
          <a:prstGeom prst="rect">
            <a:avLst/>
          </a:prstGeom>
        </p:spPr>
      </p:pic>
      <p:pic>
        <p:nvPicPr>
          <p:cNvPr id="3" name="Picture 2">
            <a:extLst>
              <a:ext uri="{FF2B5EF4-FFF2-40B4-BE49-F238E27FC236}">
                <a16:creationId xmlns:a16="http://schemas.microsoft.com/office/drawing/2014/main" id="{31DB222E-BDB5-4698-ACA5-B9B47061C89E}"/>
              </a:ext>
            </a:extLst>
          </p:cNvPr>
          <p:cNvPicPr>
            <a:picLocks noChangeAspect="1"/>
          </p:cNvPicPr>
          <p:nvPr/>
        </p:nvPicPr>
        <p:blipFill>
          <a:blip r:embed="rId4"/>
          <a:stretch>
            <a:fillRect/>
          </a:stretch>
        </p:blipFill>
        <p:spPr>
          <a:xfrm>
            <a:off x="230431" y="1448710"/>
            <a:ext cx="2581275" cy="638175"/>
          </a:xfrm>
          <a:prstGeom prst="rect">
            <a:avLst/>
          </a:prstGeom>
        </p:spPr>
      </p:pic>
    </p:spTree>
    <p:extLst>
      <p:ext uri="{BB962C8B-B14F-4D97-AF65-F5344CB8AC3E}">
        <p14:creationId xmlns:p14="http://schemas.microsoft.com/office/powerpoint/2010/main" val="1053600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19A5D-83D0-47D3-A2F2-1C67A29B34E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F917063-A1B4-4901-96D9-5AF19EBA47B7}"/>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59B8799-6BEB-4569-8652-D2700FD25CC4}"/>
              </a:ext>
            </a:extLst>
          </p:cNvPr>
          <p:cNvPicPr>
            <a:picLocks noChangeAspect="1"/>
          </p:cNvPicPr>
          <p:nvPr/>
        </p:nvPicPr>
        <p:blipFill>
          <a:blip r:embed="rId3"/>
          <a:stretch>
            <a:fillRect/>
          </a:stretch>
        </p:blipFill>
        <p:spPr>
          <a:xfrm>
            <a:off x="0" y="661441"/>
            <a:ext cx="9144000" cy="5715000"/>
          </a:xfrm>
          <a:prstGeom prst="rect">
            <a:avLst/>
          </a:prstGeom>
        </p:spPr>
      </p:pic>
    </p:spTree>
    <p:extLst>
      <p:ext uri="{BB962C8B-B14F-4D97-AF65-F5344CB8AC3E}">
        <p14:creationId xmlns:p14="http://schemas.microsoft.com/office/powerpoint/2010/main" val="5135648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18E4B-370E-4039-966C-7AB8B66698B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97CECA1-20EF-4760-9F03-A786C5AB660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46B0136-3537-4666-B3F7-FBA0C599433D}"/>
              </a:ext>
            </a:extLst>
          </p:cNvPr>
          <p:cNvPicPr>
            <a:picLocks noChangeAspect="1"/>
          </p:cNvPicPr>
          <p:nvPr/>
        </p:nvPicPr>
        <p:blipFill>
          <a:blip r:embed="rId2"/>
          <a:stretch>
            <a:fillRect/>
          </a:stretch>
        </p:blipFill>
        <p:spPr>
          <a:xfrm>
            <a:off x="0" y="976312"/>
            <a:ext cx="9144000" cy="4905375"/>
          </a:xfrm>
          <a:prstGeom prst="rect">
            <a:avLst/>
          </a:prstGeom>
        </p:spPr>
      </p:pic>
    </p:spTree>
    <p:extLst>
      <p:ext uri="{BB962C8B-B14F-4D97-AF65-F5344CB8AC3E}">
        <p14:creationId xmlns:p14="http://schemas.microsoft.com/office/powerpoint/2010/main" val="29189784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1857E-0740-417C-944F-CE43D1B6B107}"/>
              </a:ext>
            </a:extLst>
          </p:cNvPr>
          <p:cNvSpPr>
            <a:spLocks noGrp="1"/>
          </p:cNvSpPr>
          <p:nvPr>
            <p:ph type="title"/>
          </p:nvPr>
        </p:nvSpPr>
        <p:spPr/>
        <p:txBody>
          <a:bodyPr/>
          <a:lstStyle/>
          <a:p>
            <a:r>
              <a:rPr lang="en-US" dirty="0">
                <a:solidFill>
                  <a:srgbClr val="FF0000"/>
                </a:solidFill>
              </a:rPr>
              <a:t>Please give us your app ideas!</a:t>
            </a:r>
          </a:p>
        </p:txBody>
      </p:sp>
      <p:sp>
        <p:nvSpPr>
          <p:cNvPr id="3" name="Content Placeholder 2">
            <a:extLst>
              <a:ext uri="{FF2B5EF4-FFF2-40B4-BE49-F238E27FC236}">
                <a16:creationId xmlns:a16="http://schemas.microsoft.com/office/drawing/2014/main" id="{D7AF3881-34EB-408B-9281-32D3666B0B34}"/>
              </a:ext>
            </a:extLst>
          </p:cNvPr>
          <p:cNvSpPr>
            <a:spLocks noGrp="1"/>
          </p:cNvSpPr>
          <p:nvPr>
            <p:ph idx="1"/>
          </p:nvPr>
        </p:nvSpPr>
        <p:spPr>
          <a:xfrm>
            <a:off x="628650" y="1825625"/>
            <a:ext cx="3298773" cy="4351338"/>
          </a:xfrm>
        </p:spPr>
        <p:txBody>
          <a:bodyPr>
            <a:normAutofit/>
          </a:bodyPr>
          <a:lstStyle/>
          <a:p>
            <a:pPr marL="0" indent="0">
              <a:buNone/>
            </a:pPr>
            <a:r>
              <a:rPr lang="en-US" dirty="0"/>
              <a:t>Financed through the European Union’s Horizon 2020 research and innovation program under the Marie </a:t>
            </a:r>
            <a:r>
              <a:rPr lang="en-US" dirty="0" err="1"/>
              <a:t>Sklodovska</a:t>
            </a:r>
            <a:r>
              <a:rPr lang="en-US" dirty="0"/>
              <a:t>-Curie grant agreement No. 642241.</a:t>
            </a:r>
          </a:p>
        </p:txBody>
      </p:sp>
      <p:sp>
        <p:nvSpPr>
          <p:cNvPr id="4" name="Rectangle 3">
            <a:extLst>
              <a:ext uri="{FF2B5EF4-FFF2-40B4-BE49-F238E27FC236}">
                <a16:creationId xmlns:a16="http://schemas.microsoft.com/office/drawing/2014/main" id="{B7975ACB-0344-4A83-89E4-E4C400838D8F}"/>
              </a:ext>
            </a:extLst>
          </p:cNvPr>
          <p:cNvSpPr/>
          <p:nvPr/>
        </p:nvSpPr>
        <p:spPr>
          <a:xfrm rot="19143641">
            <a:off x="3338257" y="2185413"/>
            <a:ext cx="6139691" cy="3631763"/>
          </a:xfrm>
          <a:prstGeom prst="rect">
            <a:avLst/>
          </a:prstGeom>
          <a:noFill/>
        </p:spPr>
        <p:txBody>
          <a:bodyPr wrap="square" lIns="91440" tIns="45720" rIns="91440" bIns="45720">
            <a:spAutoFit/>
          </a:bodyPr>
          <a:lstStyle/>
          <a:p>
            <a:pPr algn="ctr"/>
            <a:r>
              <a:rPr lang="en-US" sz="115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Thank you</a:t>
            </a:r>
          </a:p>
        </p:txBody>
      </p:sp>
    </p:spTree>
    <p:extLst>
      <p:ext uri="{BB962C8B-B14F-4D97-AF65-F5344CB8AC3E}">
        <p14:creationId xmlns:p14="http://schemas.microsoft.com/office/powerpoint/2010/main" val="22744546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1" name="Rectangle 10">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A7DD346A-41C3-426B-8999-02784311147A}"/>
              </a:ext>
            </a:extLst>
          </p:cNvPr>
          <p:cNvPicPr>
            <a:picLocks noGrp="1" noChangeAspect="1"/>
          </p:cNvPicPr>
          <p:nvPr>
            <p:ph idx="1"/>
          </p:nvPr>
        </p:nvPicPr>
        <p:blipFill>
          <a:blip r:embed="rId3"/>
          <a:stretch>
            <a:fillRect/>
          </a:stretch>
        </p:blipFill>
        <p:spPr>
          <a:xfrm>
            <a:off x="482600" y="1827627"/>
            <a:ext cx="8178799" cy="4089399"/>
          </a:xfrm>
          <a:prstGeom prst="rect">
            <a:avLst/>
          </a:prstGeom>
        </p:spPr>
      </p:pic>
      <p:sp>
        <p:nvSpPr>
          <p:cNvPr id="2" name="Title 1">
            <a:extLst>
              <a:ext uri="{FF2B5EF4-FFF2-40B4-BE49-F238E27FC236}">
                <a16:creationId xmlns:a16="http://schemas.microsoft.com/office/drawing/2014/main" id="{49DFF31F-1254-4E5F-AA14-F2C95E7978C5}"/>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a:solidFill>
                  <a:schemeClr val="bg1"/>
                </a:solidFill>
                <a:latin typeface="+mj-lt"/>
                <a:ea typeface="+mj-ea"/>
                <a:cs typeface="+mj-cs"/>
              </a:rPr>
              <a:t>What is OpenBiodiv?</a:t>
            </a:r>
          </a:p>
        </p:txBody>
      </p:sp>
    </p:spTree>
    <p:extLst>
      <p:ext uri="{BB962C8B-B14F-4D97-AF65-F5344CB8AC3E}">
        <p14:creationId xmlns:p14="http://schemas.microsoft.com/office/powerpoint/2010/main" val="7224957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2" name="Rectangle 11">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CDB1F70B-81A6-441F-B4AD-C09D11F4F1C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49182" y="1675227"/>
            <a:ext cx="7645634" cy="4394199"/>
          </a:xfrm>
          <a:prstGeom prst="rect">
            <a:avLst/>
          </a:prstGeom>
        </p:spPr>
      </p:pic>
      <p:sp>
        <p:nvSpPr>
          <p:cNvPr id="2" name="Title 1">
            <a:extLst>
              <a:ext uri="{FF2B5EF4-FFF2-40B4-BE49-F238E27FC236}">
                <a16:creationId xmlns:a16="http://schemas.microsoft.com/office/drawing/2014/main" id="{48474BA5-99E5-4CA9-8D2E-8833C3543FC5}"/>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dirty="0">
                <a:solidFill>
                  <a:schemeClr val="bg1"/>
                </a:solidFill>
                <a:latin typeface="+mj-lt"/>
                <a:ea typeface="+mj-ea"/>
                <a:cs typeface="+mj-cs"/>
              </a:rPr>
              <a:t>Where is data obtained from?</a:t>
            </a:r>
          </a:p>
        </p:txBody>
      </p:sp>
    </p:spTree>
    <p:extLst>
      <p:ext uri="{BB962C8B-B14F-4D97-AF65-F5344CB8AC3E}">
        <p14:creationId xmlns:p14="http://schemas.microsoft.com/office/powerpoint/2010/main" val="16454482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2" name="Rectangle 11">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474BA5-99E5-4CA9-8D2E-8833C3543FC5}"/>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dirty="0">
                <a:solidFill>
                  <a:schemeClr val="bg1"/>
                </a:solidFill>
                <a:latin typeface="+mj-lt"/>
                <a:ea typeface="+mj-ea"/>
                <a:cs typeface="+mj-cs"/>
              </a:rPr>
              <a:t>What do we want?</a:t>
            </a:r>
          </a:p>
        </p:txBody>
      </p:sp>
      <p:sp>
        <p:nvSpPr>
          <p:cNvPr id="4" name="Content Placeholder 3">
            <a:extLst>
              <a:ext uri="{FF2B5EF4-FFF2-40B4-BE49-F238E27FC236}">
                <a16:creationId xmlns:a16="http://schemas.microsoft.com/office/drawing/2014/main" id="{7FAE6037-C43E-435F-A6EC-5AE30A91E91F}"/>
              </a:ext>
            </a:extLst>
          </p:cNvPr>
          <p:cNvSpPr>
            <a:spLocks noGrp="1"/>
          </p:cNvSpPr>
          <p:nvPr>
            <p:ph idx="1"/>
          </p:nvPr>
        </p:nvSpPr>
        <p:spPr/>
        <p:txBody>
          <a:bodyPr/>
          <a:lstStyle/>
          <a:p>
            <a:endParaRPr lang="en-US"/>
          </a:p>
        </p:txBody>
      </p:sp>
      <p:pic>
        <p:nvPicPr>
          <p:cNvPr id="8" name="Content Placeholder 7">
            <a:extLst>
              <a:ext uri="{FF2B5EF4-FFF2-40B4-BE49-F238E27FC236}">
                <a16:creationId xmlns:a16="http://schemas.microsoft.com/office/drawing/2014/main" id="{9CCAC76F-BC0E-49CA-BA71-FF2782706DE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6093" y="1591022"/>
            <a:ext cx="12131892" cy="6065946"/>
          </a:xfrm>
          <a:prstGeom prst="rect">
            <a:avLst/>
          </a:prstGeom>
        </p:spPr>
      </p:pic>
    </p:spTree>
    <p:extLst>
      <p:ext uri="{BB962C8B-B14F-4D97-AF65-F5344CB8AC3E}">
        <p14:creationId xmlns:p14="http://schemas.microsoft.com/office/powerpoint/2010/main" val="648835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2" name="Rectangle 11">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474BA5-99E5-4CA9-8D2E-8833C3543FC5}"/>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dirty="0" err="1">
                <a:solidFill>
                  <a:schemeClr val="bg1"/>
                </a:solidFill>
                <a:latin typeface="+mj-lt"/>
                <a:ea typeface="+mj-ea"/>
                <a:cs typeface="+mj-cs"/>
              </a:rPr>
              <a:t>OpenBiodiv</a:t>
            </a:r>
            <a:r>
              <a:rPr lang="en-US" sz="2800" kern="1200" dirty="0">
                <a:solidFill>
                  <a:schemeClr val="bg1"/>
                </a:solidFill>
                <a:latin typeface="+mj-lt"/>
                <a:ea typeface="+mj-ea"/>
                <a:cs typeface="+mj-cs"/>
              </a:rPr>
              <a:t> Ontology</a:t>
            </a:r>
          </a:p>
        </p:txBody>
      </p:sp>
      <p:pic>
        <p:nvPicPr>
          <p:cNvPr id="14" name="Content Placeholder 13">
            <a:extLst>
              <a:ext uri="{FF2B5EF4-FFF2-40B4-BE49-F238E27FC236}">
                <a16:creationId xmlns:a16="http://schemas.microsoft.com/office/drawing/2014/main" id="{F240DDBD-86BB-4528-9618-3376E0D6F6E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90879" y="1550189"/>
            <a:ext cx="6861231" cy="5145924"/>
          </a:xfrm>
        </p:spPr>
      </p:pic>
    </p:spTree>
    <p:extLst>
      <p:ext uri="{BB962C8B-B14F-4D97-AF65-F5344CB8AC3E}">
        <p14:creationId xmlns:p14="http://schemas.microsoft.com/office/powerpoint/2010/main" val="912452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pic>
        <p:nvPicPr>
          <p:cNvPr id="15" name="Content Placeholder 5">
            <a:extLst>
              <a:ext uri="{FF2B5EF4-FFF2-40B4-BE49-F238E27FC236}">
                <a16:creationId xmlns:a16="http://schemas.microsoft.com/office/drawing/2014/main" id="{DCD729AC-396A-49E0-AE45-3FA587B58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7809" y="4627417"/>
            <a:ext cx="4856191" cy="1876153"/>
          </a:xfrm>
          <a:prstGeom prst="rect">
            <a:avLst/>
          </a:prstGeom>
        </p:spPr>
      </p:pic>
      <p:sp>
        <p:nvSpPr>
          <p:cNvPr id="12" name="Rectangle 11">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474BA5-99E5-4CA9-8D2E-8833C3543FC5}"/>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dirty="0">
                <a:solidFill>
                  <a:schemeClr val="bg1"/>
                </a:solidFill>
                <a:latin typeface="+mj-lt"/>
                <a:ea typeface="+mj-ea"/>
                <a:cs typeface="+mj-cs"/>
              </a:rPr>
              <a:t>How are names treated?</a:t>
            </a:r>
          </a:p>
        </p:txBody>
      </p:sp>
      <p:pic>
        <p:nvPicPr>
          <p:cNvPr id="11" name="Content Placeholder 10">
            <a:extLst>
              <a:ext uri="{FF2B5EF4-FFF2-40B4-BE49-F238E27FC236}">
                <a16:creationId xmlns:a16="http://schemas.microsoft.com/office/drawing/2014/main" id="{62E102D8-B3DF-4E07-AEF6-29A9B07CF22B}"/>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0" y="1388303"/>
            <a:ext cx="4820680" cy="5425856"/>
          </a:xfrm>
        </p:spPr>
      </p:pic>
      <p:sp>
        <p:nvSpPr>
          <p:cNvPr id="13" name="TextBox 12">
            <a:extLst>
              <a:ext uri="{FF2B5EF4-FFF2-40B4-BE49-F238E27FC236}">
                <a16:creationId xmlns:a16="http://schemas.microsoft.com/office/drawing/2014/main" id="{2CB5D09C-89C7-4790-9AAF-8C39EF135779}"/>
              </a:ext>
            </a:extLst>
          </p:cNvPr>
          <p:cNvSpPr txBox="1"/>
          <p:nvPr/>
        </p:nvSpPr>
        <p:spPr>
          <a:xfrm>
            <a:off x="4941455" y="1670723"/>
            <a:ext cx="3884137" cy="2031325"/>
          </a:xfrm>
          <a:prstGeom prst="rect">
            <a:avLst/>
          </a:prstGeom>
          <a:noFill/>
        </p:spPr>
        <p:txBody>
          <a:bodyPr wrap="square" rtlCol="0">
            <a:spAutoFit/>
          </a:bodyPr>
          <a:lstStyle/>
          <a:p>
            <a:r>
              <a:rPr lang="en-US" dirty="0"/>
              <a:t>~ NOMEN biological name</a:t>
            </a:r>
          </a:p>
          <a:p>
            <a:endParaRPr lang="en-US" dirty="0"/>
          </a:p>
          <a:p>
            <a:endParaRPr lang="en-US" dirty="0"/>
          </a:p>
          <a:p>
            <a:endParaRPr lang="en-US" dirty="0"/>
          </a:p>
          <a:p>
            <a:endParaRPr lang="en-US" dirty="0"/>
          </a:p>
          <a:p>
            <a:r>
              <a:rPr lang="en-US" dirty="0"/>
              <a:t>~ NOMEN scientific name, NOMEN vernacular name</a:t>
            </a:r>
          </a:p>
        </p:txBody>
      </p:sp>
    </p:spTree>
    <p:extLst>
      <p:ext uri="{BB962C8B-B14F-4D97-AF65-F5344CB8AC3E}">
        <p14:creationId xmlns:p14="http://schemas.microsoft.com/office/powerpoint/2010/main" val="37308710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2" name="Rectangle 11">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474BA5-99E5-4CA9-8D2E-8833C3543FC5}"/>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dirty="0">
                <a:solidFill>
                  <a:schemeClr val="bg1"/>
                </a:solidFill>
                <a:latin typeface="+mj-lt"/>
                <a:ea typeface="+mj-ea"/>
                <a:cs typeface="+mj-cs"/>
              </a:rPr>
              <a:t>Related names</a:t>
            </a:r>
          </a:p>
        </p:txBody>
      </p:sp>
      <p:pic>
        <p:nvPicPr>
          <p:cNvPr id="5" name="Content Placeholder 4">
            <a:extLst>
              <a:ext uri="{FF2B5EF4-FFF2-40B4-BE49-F238E27FC236}">
                <a16:creationId xmlns:a16="http://schemas.microsoft.com/office/drawing/2014/main" id="{0E48E3E4-8AE1-4E28-BB88-0EE69BDFED52}"/>
              </a:ext>
            </a:extLst>
          </p:cNvPr>
          <p:cNvPicPr>
            <a:picLocks noGrp="1" noChangeAspect="1"/>
          </p:cNvPicPr>
          <p:nvPr>
            <p:ph idx="1"/>
          </p:nvPr>
        </p:nvPicPr>
        <p:blipFill>
          <a:blip r:embed="rId3"/>
          <a:stretch>
            <a:fillRect/>
          </a:stretch>
        </p:blipFill>
        <p:spPr>
          <a:xfrm>
            <a:off x="144745" y="1552575"/>
            <a:ext cx="4476750" cy="1876425"/>
          </a:xfrm>
          <a:prstGeom prst="rect">
            <a:avLst/>
          </a:prstGeom>
        </p:spPr>
      </p:pic>
      <p:sp>
        <p:nvSpPr>
          <p:cNvPr id="6" name="TextBox 5">
            <a:extLst>
              <a:ext uri="{FF2B5EF4-FFF2-40B4-BE49-F238E27FC236}">
                <a16:creationId xmlns:a16="http://schemas.microsoft.com/office/drawing/2014/main" id="{36E729C1-AE3E-4CCE-A506-3292773E9B57}"/>
              </a:ext>
            </a:extLst>
          </p:cNvPr>
          <p:cNvSpPr txBox="1"/>
          <p:nvPr/>
        </p:nvSpPr>
        <p:spPr>
          <a:xfrm>
            <a:off x="270254" y="3593272"/>
            <a:ext cx="4351241" cy="2862322"/>
          </a:xfrm>
          <a:prstGeom prst="rect">
            <a:avLst/>
          </a:prstGeom>
          <a:noFill/>
        </p:spPr>
        <p:txBody>
          <a:bodyPr wrap="square" rtlCol="0">
            <a:spAutoFit/>
          </a:bodyPr>
          <a:lstStyle/>
          <a:p>
            <a:r>
              <a:rPr lang="en-US" b="1" dirty="0"/>
              <a:t>Vector Representation</a:t>
            </a:r>
          </a:p>
          <a:p>
            <a:endParaRPr lang="en-US" b="1" dirty="0"/>
          </a:p>
          <a:p>
            <a:r>
              <a:rPr lang="en-US" i="1" dirty="0" err="1"/>
              <a:t>Aus</a:t>
            </a:r>
            <a:r>
              <a:rPr lang="en-US" i="1" dirty="0"/>
              <a:t> </a:t>
            </a:r>
            <a:r>
              <a:rPr lang="en-US" i="1" dirty="0" err="1"/>
              <a:t>aus</a:t>
            </a:r>
            <a:r>
              <a:rPr lang="en-US" i="1" dirty="0"/>
              <a:t>	</a:t>
            </a:r>
            <a:r>
              <a:rPr lang="en-US" i="1" dirty="0">
                <a:latin typeface="Cambria Math" panose="02040503050406030204" pitchFamily="18" charset="0"/>
                <a:ea typeface="Cambria Math" panose="02040503050406030204" pitchFamily="18" charset="0"/>
              </a:rPr>
              <a:t>𝛼 </a:t>
            </a:r>
            <a:r>
              <a:rPr lang="en-US" dirty="0">
                <a:latin typeface="Cambria Math" panose="02040503050406030204" pitchFamily="18" charset="0"/>
                <a:ea typeface="Cambria Math" panose="02040503050406030204" pitchFamily="18" charset="0"/>
              </a:rPr>
              <a:t>(e.g. “11100111…”)</a:t>
            </a:r>
            <a:endParaRPr lang="en-US" i="1" dirty="0"/>
          </a:p>
          <a:p>
            <a:r>
              <a:rPr lang="en-US" i="1" dirty="0" err="1"/>
              <a:t>Aus</a:t>
            </a:r>
            <a:r>
              <a:rPr lang="en-US" i="1" dirty="0"/>
              <a:t> bus	</a:t>
            </a:r>
            <a:r>
              <a:rPr lang="en-US" i="1" dirty="0">
                <a:latin typeface="Cambria Math" panose="02040503050406030204" pitchFamily="18" charset="0"/>
                <a:ea typeface="Cambria Math" panose="02040503050406030204" pitchFamily="18" charset="0"/>
              </a:rPr>
              <a:t>𝛽</a:t>
            </a:r>
          </a:p>
          <a:p>
            <a:endParaRPr lang="en-US" i="1" dirty="0">
              <a:latin typeface="Cambria Math" panose="02040503050406030204" pitchFamily="18" charset="0"/>
              <a:ea typeface="Cambria Math" panose="02040503050406030204" pitchFamily="18" charset="0"/>
            </a:endParaRPr>
          </a:p>
          <a:p>
            <a:r>
              <a:rPr lang="en-US" i="1" dirty="0" err="1"/>
              <a:t>Aus</a:t>
            </a:r>
            <a:r>
              <a:rPr lang="en-US" i="1" dirty="0"/>
              <a:t> </a:t>
            </a:r>
            <a:r>
              <a:rPr lang="en-US" i="1" dirty="0" err="1"/>
              <a:t>aus</a:t>
            </a:r>
            <a:r>
              <a:rPr lang="en-US" i="1" dirty="0"/>
              <a:t> </a:t>
            </a:r>
            <a:r>
              <a:rPr lang="en-US" dirty="0"/>
              <a:t>is related to </a:t>
            </a:r>
            <a:r>
              <a:rPr lang="en-US" i="1" dirty="0" err="1"/>
              <a:t>Aus</a:t>
            </a:r>
            <a:r>
              <a:rPr lang="en-US" i="1" dirty="0"/>
              <a:t> bus </a:t>
            </a:r>
            <a:r>
              <a:rPr lang="en-US" i="1" dirty="0">
                <a:sym typeface="Wingdings" panose="05000000000000000000" pitchFamily="2" charset="2"/>
              </a:rPr>
              <a:t></a:t>
            </a:r>
          </a:p>
          <a:p>
            <a:endParaRPr lang="en-US" dirty="0">
              <a:sym typeface="Wingdings" panose="05000000000000000000" pitchFamily="2" charset="2"/>
            </a:endParaRPr>
          </a:p>
          <a:p>
            <a:r>
              <a:rPr lang="en-US" dirty="0">
                <a:sym typeface="Wingdings" panose="05000000000000000000" pitchFamily="2" charset="2"/>
              </a:rPr>
              <a:t>cos</a:t>
            </a:r>
            <a:r>
              <a:rPr lang="en-US" dirty="0">
                <a:latin typeface="Cambria Math" panose="02040503050406030204" pitchFamily="18" charset="0"/>
                <a:ea typeface="Cambria Math" panose="02040503050406030204" pitchFamily="18" charset="0"/>
                <a:sym typeface="Wingdings" panose="05000000000000000000" pitchFamily="2" charset="2"/>
              </a:rPr>
              <a:t>∢(</a:t>
            </a:r>
            <a:r>
              <a:rPr lang="en-US" i="1" dirty="0">
                <a:latin typeface="Cambria Math" panose="02040503050406030204" pitchFamily="18" charset="0"/>
                <a:ea typeface="Cambria Math" panose="02040503050406030204" pitchFamily="18" charset="0"/>
              </a:rPr>
              <a:t>𝛼, 𝛽) </a:t>
            </a:r>
            <a:r>
              <a:rPr lang="en-US" dirty="0">
                <a:latin typeface="Cambria Math" panose="02040503050406030204" pitchFamily="18" charset="0"/>
                <a:ea typeface="Cambria Math" panose="02040503050406030204" pitchFamily="18" charset="0"/>
              </a:rPr>
              <a:t>&gt; </a:t>
            </a:r>
            <a:r>
              <a:rPr lang="en-US" i="1" dirty="0">
                <a:latin typeface="Cambria Math" panose="02040503050406030204" pitchFamily="18" charset="0"/>
                <a:ea typeface="Cambria Math" panose="02040503050406030204" pitchFamily="18" charset="0"/>
              </a:rPr>
              <a:t>d</a:t>
            </a:r>
            <a:r>
              <a:rPr lang="en-US" dirty="0">
                <a:latin typeface="Cambria Math" panose="02040503050406030204" pitchFamily="18" charset="0"/>
                <a:ea typeface="Cambria Math" panose="02040503050406030204" pitchFamily="18" charset="0"/>
              </a:rPr>
              <a:t> </a:t>
            </a:r>
          </a:p>
          <a:p>
            <a:endParaRPr lang="en-US" dirty="0">
              <a:latin typeface="Cambria Math" panose="02040503050406030204" pitchFamily="18" charset="0"/>
              <a:ea typeface="Cambria Math" panose="02040503050406030204" pitchFamily="18" charset="0"/>
            </a:endParaRPr>
          </a:p>
          <a:p>
            <a:r>
              <a:rPr lang="en-US" i="1" dirty="0">
                <a:latin typeface="Cambria Math" panose="02040503050406030204" pitchFamily="18" charset="0"/>
                <a:ea typeface="Cambria Math" panose="02040503050406030204" pitchFamily="18" charset="0"/>
              </a:rPr>
              <a:t>d ∈ [0,1]</a:t>
            </a:r>
            <a:endParaRPr lang="en-US" i="1" dirty="0"/>
          </a:p>
        </p:txBody>
      </p:sp>
      <p:sp>
        <p:nvSpPr>
          <p:cNvPr id="56" name="TextBox 55">
            <a:extLst>
              <a:ext uri="{FF2B5EF4-FFF2-40B4-BE49-F238E27FC236}">
                <a16:creationId xmlns:a16="http://schemas.microsoft.com/office/drawing/2014/main" id="{F3492DDF-7705-4AC3-A06D-401C778A289C}"/>
              </a:ext>
            </a:extLst>
          </p:cNvPr>
          <p:cNvSpPr txBox="1"/>
          <p:nvPr/>
        </p:nvSpPr>
        <p:spPr>
          <a:xfrm>
            <a:off x="6099857" y="1904035"/>
            <a:ext cx="1354679" cy="369332"/>
          </a:xfrm>
          <a:prstGeom prst="rect">
            <a:avLst/>
          </a:prstGeom>
          <a:noFill/>
        </p:spPr>
        <p:txBody>
          <a:bodyPr wrap="square" rtlCol="0">
            <a:spAutoFit/>
          </a:bodyPr>
          <a:lstStyle/>
          <a:p>
            <a:r>
              <a:rPr lang="en-US" i="1" dirty="0"/>
              <a:t>“</a:t>
            </a:r>
            <a:r>
              <a:rPr lang="en-US" i="1" dirty="0" err="1"/>
              <a:t>Aus</a:t>
            </a:r>
            <a:r>
              <a:rPr lang="en-US" i="1" dirty="0"/>
              <a:t> </a:t>
            </a:r>
            <a:r>
              <a:rPr lang="en-US" i="1" dirty="0" err="1"/>
              <a:t>aus</a:t>
            </a:r>
            <a:r>
              <a:rPr lang="en-US" i="1" dirty="0"/>
              <a:t>”</a:t>
            </a:r>
          </a:p>
        </p:txBody>
      </p:sp>
      <p:sp>
        <p:nvSpPr>
          <p:cNvPr id="57" name="TextBox 56">
            <a:extLst>
              <a:ext uri="{FF2B5EF4-FFF2-40B4-BE49-F238E27FC236}">
                <a16:creationId xmlns:a16="http://schemas.microsoft.com/office/drawing/2014/main" id="{38CF540D-76D0-4147-883A-3B3CAB850D69}"/>
              </a:ext>
            </a:extLst>
          </p:cNvPr>
          <p:cNvSpPr txBox="1"/>
          <p:nvPr/>
        </p:nvSpPr>
        <p:spPr>
          <a:xfrm>
            <a:off x="7189807" y="2596020"/>
            <a:ext cx="1246843" cy="369332"/>
          </a:xfrm>
          <a:prstGeom prst="rect">
            <a:avLst/>
          </a:prstGeom>
          <a:noFill/>
        </p:spPr>
        <p:txBody>
          <a:bodyPr wrap="square" rtlCol="0">
            <a:spAutoFit/>
          </a:bodyPr>
          <a:lstStyle/>
          <a:p>
            <a:r>
              <a:rPr lang="en-US" i="1" dirty="0"/>
              <a:t>“</a:t>
            </a:r>
            <a:r>
              <a:rPr lang="en-US" i="1" dirty="0" err="1"/>
              <a:t>Aus</a:t>
            </a:r>
            <a:r>
              <a:rPr lang="en-US" i="1" dirty="0"/>
              <a:t> bus”</a:t>
            </a:r>
          </a:p>
        </p:txBody>
      </p:sp>
      <p:sp>
        <p:nvSpPr>
          <p:cNvPr id="60" name="TextBox 59">
            <a:extLst>
              <a:ext uri="{FF2B5EF4-FFF2-40B4-BE49-F238E27FC236}">
                <a16:creationId xmlns:a16="http://schemas.microsoft.com/office/drawing/2014/main" id="{529FEE06-EBBE-4127-BD1E-0B86B461EA6D}"/>
              </a:ext>
            </a:extLst>
          </p:cNvPr>
          <p:cNvSpPr txBox="1"/>
          <p:nvPr/>
        </p:nvSpPr>
        <p:spPr>
          <a:xfrm>
            <a:off x="5700176" y="2673752"/>
            <a:ext cx="1489631" cy="369332"/>
          </a:xfrm>
          <a:prstGeom prst="rect">
            <a:avLst/>
          </a:prstGeom>
          <a:noFill/>
        </p:spPr>
        <p:txBody>
          <a:bodyPr wrap="square" rtlCol="0">
            <a:spAutoFit/>
          </a:bodyPr>
          <a:lstStyle/>
          <a:p>
            <a:r>
              <a:rPr lang="en-US" i="1" dirty="0"/>
              <a:t>“Europa”</a:t>
            </a:r>
          </a:p>
        </p:txBody>
      </p:sp>
      <p:sp>
        <p:nvSpPr>
          <p:cNvPr id="61" name="TextBox 60">
            <a:extLst>
              <a:ext uri="{FF2B5EF4-FFF2-40B4-BE49-F238E27FC236}">
                <a16:creationId xmlns:a16="http://schemas.microsoft.com/office/drawing/2014/main" id="{99A8C1B7-43D9-490D-8AF7-ACCB66A3E9F4}"/>
              </a:ext>
            </a:extLst>
          </p:cNvPr>
          <p:cNvSpPr txBox="1"/>
          <p:nvPr/>
        </p:nvSpPr>
        <p:spPr>
          <a:xfrm>
            <a:off x="4977678" y="5476066"/>
            <a:ext cx="3938588" cy="1200329"/>
          </a:xfrm>
          <a:prstGeom prst="rect">
            <a:avLst/>
          </a:prstGeom>
          <a:noFill/>
        </p:spPr>
        <p:txBody>
          <a:bodyPr wrap="square" rtlCol="0">
            <a:spAutoFit/>
          </a:bodyPr>
          <a:lstStyle/>
          <a:p>
            <a:endParaRPr lang="en-US" dirty="0"/>
          </a:p>
          <a:p>
            <a:r>
              <a:rPr lang="en-US" dirty="0"/>
              <a:t>“Europa </a:t>
            </a:r>
            <a:r>
              <a:rPr lang="en-US" i="1" dirty="0" err="1"/>
              <a:t>Aus</a:t>
            </a:r>
            <a:r>
              <a:rPr lang="en-US" i="1" dirty="0"/>
              <a:t> </a:t>
            </a:r>
            <a:r>
              <a:rPr lang="en-US" i="1" dirty="0" err="1"/>
              <a:t>aus</a:t>
            </a:r>
            <a:r>
              <a:rPr lang="en-US" dirty="0"/>
              <a:t> extraterrestrial </a:t>
            </a:r>
            <a:r>
              <a:rPr lang="en-US" i="1" dirty="0" err="1"/>
              <a:t>Aus</a:t>
            </a:r>
            <a:r>
              <a:rPr lang="en-US" i="1" dirty="0"/>
              <a:t> bus</a:t>
            </a:r>
            <a:r>
              <a:rPr lang="en-US" dirty="0"/>
              <a:t>.”</a:t>
            </a:r>
          </a:p>
          <a:p>
            <a:endParaRPr lang="en-US" dirty="0"/>
          </a:p>
        </p:txBody>
      </p:sp>
      <mc:AlternateContent xmlns:mc="http://schemas.openxmlformats.org/markup-compatibility/2006" xmlns:p14="http://schemas.microsoft.com/office/powerpoint/2010/main">
        <mc:Choice Requires="p14">
          <p:contentPart p14:bwMode="auto" r:id="rId4">
            <p14:nvContentPartPr>
              <p14:cNvPr id="67" name="Ink 66">
                <a:extLst>
                  <a:ext uri="{FF2B5EF4-FFF2-40B4-BE49-F238E27FC236}">
                    <a16:creationId xmlns:a16="http://schemas.microsoft.com/office/drawing/2014/main" id="{6EA2C1C4-A8FF-4C47-9D53-50A2F64C9D98}"/>
                  </a:ext>
                </a:extLst>
              </p14:cNvPr>
              <p14:cNvContentPartPr/>
              <p14:nvPr/>
            </p14:nvContentPartPr>
            <p14:xfrm>
              <a:off x="5430785" y="1648463"/>
              <a:ext cx="2196576" cy="1691928"/>
            </p14:xfrm>
          </p:contentPart>
        </mc:Choice>
        <mc:Fallback xmlns="">
          <p:pic>
            <p:nvPicPr>
              <p:cNvPr id="67" name="Ink 66">
                <a:extLst>
                  <a:ext uri="{FF2B5EF4-FFF2-40B4-BE49-F238E27FC236}">
                    <a16:creationId xmlns:a16="http://schemas.microsoft.com/office/drawing/2014/main" id="{6EA2C1C4-A8FF-4C47-9D53-50A2F64C9D98}"/>
                  </a:ext>
                </a:extLst>
              </p:cNvPr>
              <p:cNvPicPr/>
              <p:nvPr/>
            </p:nvPicPr>
            <p:blipFill>
              <a:blip r:embed="rId5"/>
              <a:stretch>
                <a:fillRect/>
              </a:stretch>
            </p:blipFill>
            <p:spPr>
              <a:xfrm>
                <a:off x="5423944" y="1641262"/>
                <a:ext cx="2210617" cy="1705970"/>
              </a:xfrm>
              <a:prstGeom prst="rect">
                <a:avLst/>
              </a:prstGeom>
            </p:spPr>
          </p:pic>
        </mc:Fallback>
      </mc:AlternateContent>
      <p:sp>
        <p:nvSpPr>
          <p:cNvPr id="68" name="TextBox 67">
            <a:extLst>
              <a:ext uri="{FF2B5EF4-FFF2-40B4-BE49-F238E27FC236}">
                <a16:creationId xmlns:a16="http://schemas.microsoft.com/office/drawing/2014/main" id="{E1F1CE6D-8DD0-4547-A05D-A9F0E185B81E}"/>
              </a:ext>
            </a:extLst>
          </p:cNvPr>
          <p:cNvSpPr txBox="1"/>
          <p:nvPr/>
        </p:nvSpPr>
        <p:spPr>
          <a:xfrm>
            <a:off x="6755735" y="1456518"/>
            <a:ext cx="2069857" cy="369332"/>
          </a:xfrm>
          <a:prstGeom prst="rect">
            <a:avLst/>
          </a:prstGeom>
          <a:noFill/>
        </p:spPr>
        <p:txBody>
          <a:bodyPr wrap="square" rtlCol="0">
            <a:spAutoFit/>
          </a:bodyPr>
          <a:lstStyle/>
          <a:p>
            <a:r>
              <a:rPr lang="en-US" i="1" dirty="0"/>
              <a:t>“Extraterrestrial”</a:t>
            </a:r>
          </a:p>
        </p:txBody>
      </p:sp>
      <p:pic>
        <p:nvPicPr>
          <p:cNvPr id="69" name="Picture 68">
            <a:extLst>
              <a:ext uri="{FF2B5EF4-FFF2-40B4-BE49-F238E27FC236}">
                <a16:creationId xmlns:a16="http://schemas.microsoft.com/office/drawing/2014/main" id="{0FD84B31-D63C-4C84-A4DB-F618D462D16F}"/>
              </a:ext>
            </a:extLst>
          </p:cNvPr>
          <p:cNvPicPr>
            <a:picLocks noChangeAspect="1"/>
          </p:cNvPicPr>
          <p:nvPr/>
        </p:nvPicPr>
        <p:blipFill>
          <a:blip r:embed="rId6"/>
          <a:stretch>
            <a:fillRect/>
          </a:stretch>
        </p:blipFill>
        <p:spPr>
          <a:xfrm>
            <a:off x="4534810" y="3532336"/>
            <a:ext cx="4133850" cy="1762125"/>
          </a:xfrm>
          <a:prstGeom prst="rect">
            <a:avLst/>
          </a:prstGeom>
        </p:spPr>
      </p:pic>
    </p:spTree>
    <p:extLst>
      <p:ext uri="{BB962C8B-B14F-4D97-AF65-F5344CB8AC3E}">
        <p14:creationId xmlns:p14="http://schemas.microsoft.com/office/powerpoint/2010/main" val="10990801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2" name="Rectangle 11">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474BA5-99E5-4CA9-8D2E-8833C3543FC5}"/>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dirty="0">
                <a:solidFill>
                  <a:schemeClr val="bg1"/>
                </a:solidFill>
                <a:latin typeface="+mj-lt"/>
                <a:ea typeface="+mj-ea"/>
                <a:cs typeface="+mj-cs"/>
              </a:rPr>
              <a:t>How are taxonomic concepts treated?</a:t>
            </a:r>
          </a:p>
        </p:txBody>
      </p:sp>
      <p:pic>
        <p:nvPicPr>
          <p:cNvPr id="14" name="Content Placeholder 13">
            <a:extLst>
              <a:ext uri="{FF2B5EF4-FFF2-40B4-BE49-F238E27FC236}">
                <a16:creationId xmlns:a16="http://schemas.microsoft.com/office/drawing/2014/main" id="{38F9CC98-CB13-4705-94E0-155F8EBB89C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7918" y="1616364"/>
            <a:ext cx="7568163" cy="4773427"/>
          </a:xfrm>
        </p:spPr>
      </p:pic>
    </p:spTree>
    <p:extLst>
      <p:ext uri="{BB962C8B-B14F-4D97-AF65-F5344CB8AC3E}">
        <p14:creationId xmlns:p14="http://schemas.microsoft.com/office/powerpoint/2010/main" val="2761426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sp>
        <p:nvSpPr>
          <p:cNvPr id="12" name="Rectangle 11">
            <a:extLst>
              <a:ext uri="{FF2B5EF4-FFF2-40B4-BE49-F238E27FC236}">
                <a16:creationId xmlns:a16="http://schemas.microsoft.com/office/drawing/2014/main" id="{A4AC5506-6312-4701-8D3C-40187889A94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474BA5-99E5-4CA9-8D2E-8833C3543FC5}"/>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r>
              <a:rPr lang="en-US" sz="2800" kern="1200" dirty="0">
                <a:solidFill>
                  <a:schemeClr val="bg1"/>
                </a:solidFill>
                <a:latin typeface="+mj-lt"/>
                <a:ea typeface="+mj-ea"/>
                <a:cs typeface="+mj-cs"/>
              </a:rPr>
              <a:t>We don’t have </a:t>
            </a:r>
            <a:r>
              <a:rPr lang="bg-BG" sz="2800" kern="1200" dirty="0">
                <a:solidFill>
                  <a:schemeClr val="bg1"/>
                </a:solidFill>
                <a:latin typeface="+mj-lt"/>
                <a:ea typeface="+mj-ea"/>
                <a:cs typeface="+mj-cs"/>
              </a:rPr>
              <a:t>а</a:t>
            </a:r>
            <a:r>
              <a:rPr lang="en-US" sz="2800" kern="1200" dirty="0">
                <a:solidFill>
                  <a:schemeClr val="bg1"/>
                </a:solidFill>
                <a:latin typeface="+mj-lt"/>
                <a:ea typeface="+mj-ea"/>
                <a:cs typeface="+mj-cs"/>
              </a:rPr>
              <a:t> single</a:t>
            </a:r>
            <a:r>
              <a:rPr lang="bg-BG" sz="2800" kern="1200" dirty="0">
                <a:solidFill>
                  <a:schemeClr val="bg1"/>
                </a:solidFill>
                <a:latin typeface="+mj-lt"/>
                <a:ea typeface="+mj-ea"/>
                <a:cs typeface="+mj-cs"/>
              </a:rPr>
              <a:t> </a:t>
            </a:r>
            <a:r>
              <a:rPr lang="en-US" sz="2800" kern="1200" dirty="0">
                <a:solidFill>
                  <a:schemeClr val="bg1"/>
                </a:solidFill>
                <a:latin typeface="+mj-lt"/>
                <a:ea typeface="+mj-ea"/>
                <a:cs typeface="+mj-cs"/>
              </a:rPr>
              <a:t>backbone taxonomy!</a:t>
            </a:r>
          </a:p>
        </p:txBody>
      </p:sp>
      <p:pic>
        <p:nvPicPr>
          <p:cNvPr id="8" name="Content Placeholder 7">
            <a:extLst>
              <a:ext uri="{FF2B5EF4-FFF2-40B4-BE49-F238E27FC236}">
                <a16:creationId xmlns:a16="http://schemas.microsoft.com/office/drawing/2014/main" id="{05910EFA-3F31-4A51-BB24-9F5F4EC344DA}"/>
              </a:ext>
            </a:extLst>
          </p:cNvPr>
          <p:cNvPicPr>
            <a:picLocks noGrp="1" noChangeAspect="1"/>
          </p:cNvPicPr>
          <p:nvPr>
            <p:ph idx="1"/>
          </p:nvPr>
        </p:nvPicPr>
        <p:blipFill>
          <a:blip r:embed="rId3">
            <a:extLst>
              <a:ext uri="{96DAC541-7B7A-43D3-8B79-37D633B846F1}">
                <asvg:svgBlip xmlns:asvg="http://schemas.microsoft.com/office/drawing/2016/SVG/main" r:embed="rId4"/>
              </a:ext>
            </a:extLst>
          </a:blip>
          <a:stretch>
            <a:fillRect/>
          </a:stretch>
        </p:blipFill>
        <p:spPr>
          <a:xfrm>
            <a:off x="-268529" y="1548534"/>
            <a:ext cx="5801784" cy="4351338"/>
          </a:xfrm>
          <a:prstGeom prst="rect">
            <a:avLst/>
          </a:prstGeom>
        </p:spPr>
      </p:pic>
      <p:sp>
        <p:nvSpPr>
          <p:cNvPr id="9" name="TextBox 8">
            <a:extLst>
              <a:ext uri="{FF2B5EF4-FFF2-40B4-BE49-F238E27FC236}">
                <a16:creationId xmlns:a16="http://schemas.microsoft.com/office/drawing/2014/main" id="{D875EC2B-11EA-4B9F-A152-7D44137F3E33}"/>
              </a:ext>
            </a:extLst>
          </p:cNvPr>
          <p:cNvSpPr txBox="1"/>
          <p:nvPr/>
        </p:nvSpPr>
        <p:spPr>
          <a:xfrm>
            <a:off x="3315854" y="1515503"/>
            <a:ext cx="2845475" cy="5355312"/>
          </a:xfrm>
          <a:prstGeom prst="rect">
            <a:avLst/>
          </a:prstGeom>
          <a:noFill/>
        </p:spPr>
        <p:txBody>
          <a:bodyPr wrap="square" rtlCol="0">
            <a:spAutoFit/>
          </a:bodyPr>
          <a:lstStyle/>
          <a:p>
            <a:r>
              <a:rPr lang="en-US" dirty="0"/>
              <a:t>Relation 1:</a:t>
            </a:r>
          </a:p>
          <a:p>
            <a:r>
              <a:rPr lang="en-US" dirty="0"/>
              <a:t>  from: B</a:t>
            </a:r>
          </a:p>
          <a:p>
            <a:r>
              <a:rPr lang="en-US" dirty="0"/>
              <a:t>  to: A</a:t>
            </a:r>
          </a:p>
          <a:p>
            <a:r>
              <a:rPr lang="en-US" dirty="0"/>
              <a:t>  type: proper part</a:t>
            </a:r>
          </a:p>
          <a:p>
            <a:r>
              <a:rPr lang="en-US" dirty="0"/>
              <a:t>  according to: (</a:t>
            </a:r>
            <a:r>
              <a:rPr lang="en-US" dirty="0" err="1"/>
              <a:t>nano</a:t>
            </a:r>
            <a:r>
              <a:rPr lang="en-US" dirty="0"/>
              <a:t>)publication 1</a:t>
            </a:r>
          </a:p>
          <a:p>
            <a:endParaRPr lang="en-US" dirty="0"/>
          </a:p>
          <a:p>
            <a:r>
              <a:rPr lang="en-US" dirty="0"/>
              <a:t>Relation 2:</a:t>
            </a:r>
          </a:p>
          <a:p>
            <a:r>
              <a:rPr lang="en-US" dirty="0"/>
              <a:t>  from: C</a:t>
            </a:r>
          </a:p>
          <a:p>
            <a:r>
              <a:rPr lang="en-US" dirty="0"/>
              <a:t>  to: B</a:t>
            </a:r>
          </a:p>
          <a:p>
            <a:r>
              <a:rPr lang="en-US" dirty="0"/>
              <a:t>  type: proper part</a:t>
            </a:r>
          </a:p>
          <a:p>
            <a:r>
              <a:rPr lang="en-US" dirty="0"/>
              <a:t>  according to: (</a:t>
            </a:r>
            <a:r>
              <a:rPr lang="en-US" dirty="0" err="1"/>
              <a:t>nano</a:t>
            </a:r>
            <a:r>
              <a:rPr lang="en-US" dirty="0"/>
              <a:t>)publication 2</a:t>
            </a:r>
          </a:p>
          <a:p>
            <a:endParaRPr lang="en-US" dirty="0"/>
          </a:p>
          <a:p>
            <a:r>
              <a:rPr lang="en-US" dirty="0"/>
              <a:t>Backbone 1:</a:t>
            </a:r>
          </a:p>
          <a:p>
            <a:r>
              <a:rPr lang="en-US" dirty="0"/>
              <a:t>  has: publication 1</a:t>
            </a:r>
          </a:p>
          <a:p>
            <a:r>
              <a:rPr lang="en-US" dirty="0"/>
              <a:t>  has: publication 2</a:t>
            </a:r>
          </a:p>
          <a:p>
            <a:endParaRPr lang="en-US" dirty="0"/>
          </a:p>
          <a:p>
            <a:r>
              <a:rPr lang="en-US" dirty="0"/>
              <a:t>A &lt;- B &lt;- C</a:t>
            </a:r>
          </a:p>
        </p:txBody>
      </p:sp>
      <p:sp>
        <p:nvSpPr>
          <p:cNvPr id="13" name="TextBox 12">
            <a:extLst>
              <a:ext uri="{FF2B5EF4-FFF2-40B4-BE49-F238E27FC236}">
                <a16:creationId xmlns:a16="http://schemas.microsoft.com/office/drawing/2014/main" id="{F88CF365-B2F3-40D0-9AF3-E39C46666B70}"/>
              </a:ext>
            </a:extLst>
          </p:cNvPr>
          <p:cNvSpPr txBox="1"/>
          <p:nvPr/>
        </p:nvSpPr>
        <p:spPr>
          <a:xfrm>
            <a:off x="6308436" y="1515503"/>
            <a:ext cx="2835564" cy="5355312"/>
          </a:xfrm>
          <a:prstGeom prst="rect">
            <a:avLst/>
          </a:prstGeom>
          <a:noFill/>
        </p:spPr>
        <p:txBody>
          <a:bodyPr wrap="square" rtlCol="0">
            <a:spAutoFit/>
          </a:bodyPr>
          <a:lstStyle/>
          <a:p>
            <a:r>
              <a:rPr lang="en-US" dirty="0"/>
              <a:t>Relation 3:</a:t>
            </a:r>
          </a:p>
          <a:p>
            <a:r>
              <a:rPr lang="en-US" dirty="0"/>
              <a:t>  from: C</a:t>
            </a:r>
          </a:p>
          <a:p>
            <a:r>
              <a:rPr lang="en-US" dirty="0"/>
              <a:t>  to: A</a:t>
            </a:r>
          </a:p>
          <a:p>
            <a:r>
              <a:rPr lang="en-US" dirty="0"/>
              <a:t>  type: proper part</a:t>
            </a:r>
          </a:p>
          <a:p>
            <a:r>
              <a:rPr lang="en-US" dirty="0"/>
              <a:t>  according to: (</a:t>
            </a:r>
            <a:r>
              <a:rPr lang="en-US" dirty="0" err="1"/>
              <a:t>nano</a:t>
            </a:r>
            <a:r>
              <a:rPr lang="en-US" dirty="0"/>
              <a:t>)publication 3</a:t>
            </a:r>
          </a:p>
          <a:p>
            <a:endParaRPr lang="en-US" dirty="0"/>
          </a:p>
          <a:p>
            <a:r>
              <a:rPr lang="en-US" dirty="0"/>
              <a:t>Relation 4:</a:t>
            </a:r>
          </a:p>
          <a:p>
            <a:r>
              <a:rPr lang="en-US" dirty="0"/>
              <a:t>  from: C</a:t>
            </a:r>
          </a:p>
          <a:p>
            <a:r>
              <a:rPr lang="en-US" dirty="0"/>
              <a:t>  to: B</a:t>
            </a:r>
          </a:p>
          <a:p>
            <a:r>
              <a:rPr lang="en-US" dirty="0"/>
              <a:t>  type: equal </a:t>
            </a:r>
          </a:p>
          <a:p>
            <a:r>
              <a:rPr lang="en-US" dirty="0"/>
              <a:t>  according to: (</a:t>
            </a:r>
            <a:r>
              <a:rPr lang="en-US" dirty="0" err="1"/>
              <a:t>nano</a:t>
            </a:r>
            <a:r>
              <a:rPr lang="en-US" dirty="0"/>
              <a:t>)publication 4</a:t>
            </a:r>
          </a:p>
          <a:p>
            <a:endParaRPr lang="en-US" dirty="0"/>
          </a:p>
          <a:p>
            <a:r>
              <a:rPr lang="en-US" dirty="0"/>
              <a:t>Backbone 2:</a:t>
            </a:r>
          </a:p>
          <a:p>
            <a:r>
              <a:rPr lang="en-US" dirty="0"/>
              <a:t>  has: publication 4</a:t>
            </a:r>
          </a:p>
          <a:p>
            <a:r>
              <a:rPr lang="en-US" dirty="0"/>
              <a:t>  has: publication 4</a:t>
            </a:r>
          </a:p>
          <a:p>
            <a:endParaRPr lang="en-US" dirty="0"/>
          </a:p>
          <a:p>
            <a:r>
              <a:rPr lang="en-US" dirty="0"/>
              <a:t>A &lt;- B = C</a:t>
            </a:r>
          </a:p>
        </p:txBody>
      </p:sp>
    </p:spTree>
    <p:extLst>
      <p:ext uri="{BB962C8B-B14F-4D97-AF65-F5344CB8AC3E}">
        <p14:creationId xmlns:p14="http://schemas.microsoft.com/office/powerpoint/2010/main" val="210310532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627</TotalTime>
  <Words>2013</Words>
  <Application>Microsoft Office PowerPoint</Application>
  <PresentationFormat>On-screen Show (4:3)</PresentationFormat>
  <Paragraphs>138</Paragraphs>
  <Slides>15</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Cambria Math</vt:lpstr>
      <vt:lpstr>Wingdings</vt:lpstr>
      <vt:lpstr>Office Theme</vt:lpstr>
      <vt:lpstr>PowerPoint Presentation</vt:lpstr>
      <vt:lpstr>What is OpenBiodiv?</vt:lpstr>
      <vt:lpstr>Where is data obtained from?</vt:lpstr>
      <vt:lpstr>What do we want?</vt:lpstr>
      <vt:lpstr>OpenBiodiv Ontology</vt:lpstr>
      <vt:lpstr>How are names treated?</vt:lpstr>
      <vt:lpstr>Related names</vt:lpstr>
      <vt:lpstr>How are taxonomic concepts treated?</vt:lpstr>
      <vt:lpstr>We don’t have а single backbone taxonomy!</vt:lpstr>
      <vt:lpstr>RDF-ization</vt:lpstr>
      <vt:lpstr>Extraction</vt:lpstr>
      <vt:lpstr>PowerPoint Presentation</vt:lpstr>
      <vt:lpstr>PowerPoint Presentation</vt:lpstr>
      <vt:lpstr>PowerPoint Presentation</vt:lpstr>
      <vt:lpstr>Please give us your app ideas!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Viktor Senderov</dc:creator>
  <cp:lastModifiedBy>Viktor Senderov</cp:lastModifiedBy>
  <cp:revision>41</cp:revision>
  <dcterms:created xsi:type="dcterms:W3CDTF">2017-09-29T09:36:43Z</dcterms:created>
  <dcterms:modified xsi:type="dcterms:W3CDTF">2017-10-02T14:42:55Z</dcterms:modified>
</cp:coreProperties>
</file>

<file path=docProps/thumbnail.jpeg>
</file>